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1" r:id="rId15"/>
    <p:sldId id="270" r:id="rId16"/>
    <p:sldId id="272" r:id="rId17"/>
    <p:sldId id="273" r:id="rId18"/>
    <p:sldId id="274" r:id="rId19"/>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Monda" panose="020B0604020202020204" charset="-70"/>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iHC9NWR8/paqoLrlfJbI+66IRw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Vidutinis stilius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Vidutinis stili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Vidutinis stilius 2 – paryškinima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4" d="100"/>
          <a:sy n="54" d="100"/>
        </p:scale>
        <p:origin x="749" y="7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9abf1dfa05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g39abf1dfa05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9abf1dfa05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39abf1dfa05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9abf1dfa05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9" name="Google Shape;219;g39abf1dfa05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9abf1dfa05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g39abf1dfa05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9abf1dfa05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g39abf1dfa05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9abf1dfa05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g39abf1dfa05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9abf1dfa05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g39abf1dfa05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9abf1dfa05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4" name="Google Shape;274;g39abf1dfa05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9abf1dfa05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5" name="Google Shape;285;g39abf1dfa05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9abf1dfa05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g39abf1dfa05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9abf1dfa05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g39abf1dfa05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9abf1dfa0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g39abf1dfa0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9abf1dfa0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g39abf1dfa05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9abf1dfa0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g39abf1dfa0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9abf1dfa05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g39abf1dfa05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9abf1dfa05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g39abf1dfa05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9abf1dfa05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g39abf1dfa05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1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2"/>
          <p:cNvSpPr>
            <a:spLocks noGrp="1"/>
          </p:cNvSpPr>
          <p:nvPr>
            <p:ph type="pic" idx="2"/>
          </p:nvPr>
        </p:nvSpPr>
        <p:spPr>
          <a:xfrm>
            <a:off x="1792288" y="612775"/>
            <a:ext cx="5486400" cy="4114800"/>
          </a:xfrm>
          <a:prstGeom prst="rect">
            <a:avLst/>
          </a:prstGeom>
          <a:noFill/>
          <a:ln>
            <a:noFill/>
          </a:ln>
        </p:spPr>
      </p:sp>
      <p:sp>
        <p:nvSpPr>
          <p:cNvPr id="64" name="Google Shape;64;p1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3"/>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4"/>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6.jfif"/><Relationship Id="rId3" Type="http://schemas.openxmlformats.org/officeDocument/2006/relationships/image" Target="../media/image1.jpg"/><Relationship Id="rId7" Type="http://schemas.openxmlformats.org/officeDocument/2006/relationships/image" Target="../media/image25.jfi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jfif"/><Relationship Id="rId11" Type="http://schemas.openxmlformats.org/officeDocument/2006/relationships/image" Target="../media/image22.png"/><Relationship Id="rId5" Type="http://schemas.openxmlformats.org/officeDocument/2006/relationships/image" Target="../media/image23.jfif"/><Relationship Id="rId10" Type="http://schemas.openxmlformats.org/officeDocument/2006/relationships/image" Target="../media/image28.jpg"/><Relationship Id="rId4" Type="http://schemas.openxmlformats.org/officeDocument/2006/relationships/image" Target="../media/image3.png"/><Relationship Id="rId9" Type="http://schemas.openxmlformats.org/officeDocument/2006/relationships/image" Target="../media/image27.jfif"/></Relationships>
</file>

<file path=ppt/slides/_rels/slide11.xml.rels><?xml version="1.0" encoding="UTF-8" standalone="yes"?>
<Relationships xmlns="http://schemas.openxmlformats.org/package/2006/relationships"><Relationship Id="rId8" Type="http://schemas.openxmlformats.org/officeDocument/2006/relationships/image" Target="../media/image32.jfif"/><Relationship Id="rId3" Type="http://schemas.openxmlformats.org/officeDocument/2006/relationships/image" Target="../media/image1.jpg"/><Relationship Id="rId7" Type="http://schemas.openxmlformats.org/officeDocument/2006/relationships/image" Target="../media/image31.jfi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jfif"/><Relationship Id="rId11" Type="http://schemas.openxmlformats.org/officeDocument/2006/relationships/image" Target="../media/image22.png"/><Relationship Id="rId5" Type="http://schemas.openxmlformats.org/officeDocument/2006/relationships/image" Target="../media/image29.jpg"/><Relationship Id="rId10" Type="http://schemas.openxmlformats.org/officeDocument/2006/relationships/image" Target="../media/image34.jfif"/><Relationship Id="rId4" Type="http://schemas.openxmlformats.org/officeDocument/2006/relationships/image" Target="../media/image3.png"/><Relationship Id="rId9" Type="http://schemas.openxmlformats.org/officeDocument/2006/relationships/image" Target="../media/image33.jfif"/></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35.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5.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3.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3" Type="http://schemas.openxmlformats.org/officeDocument/2006/relationships/image" Target="../media/image1.jpg"/><Relationship Id="rId7" Type="http://schemas.openxmlformats.org/officeDocument/2006/relationships/image" Target="../media/image16.jpeg"/><Relationship Id="rId12"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19733" y="-234489"/>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777" b="-777"/>
            </a:stretch>
          </a:blipFill>
          <a:ln>
            <a:noFill/>
          </a:ln>
        </p:spPr>
      </p:sp>
      <p:sp>
        <p:nvSpPr>
          <p:cNvPr id="85" name="Google Shape;85;p1"/>
          <p:cNvSpPr/>
          <p:nvPr/>
        </p:nvSpPr>
        <p:spPr>
          <a:xfrm flipH="1">
            <a:off x="9012528" y="4377641"/>
            <a:ext cx="9295205" cy="5948931"/>
          </a:xfrm>
          <a:custGeom>
            <a:avLst/>
            <a:gdLst/>
            <a:ahLst/>
            <a:cxnLst/>
            <a:rect l="l" t="t" r="r" b="b"/>
            <a:pathLst>
              <a:path w="9295205" h="5948931" extrusionOk="0">
                <a:moveTo>
                  <a:pt x="9295205" y="0"/>
                </a:moveTo>
                <a:lnTo>
                  <a:pt x="0" y="0"/>
                </a:lnTo>
                <a:lnTo>
                  <a:pt x="0" y="5948932"/>
                </a:lnTo>
                <a:lnTo>
                  <a:pt x="9295205" y="5948932"/>
                </a:lnTo>
                <a:lnTo>
                  <a:pt x="9295205" y="0"/>
                </a:lnTo>
                <a:close/>
              </a:path>
            </a:pathLst>
          </a:custGeom>
          <a:blipFill rotWithShape="1">
            <a:blip r:embed="rId4">
              <a:alphaModFix/>
            </a:blip>
            <a:stretch>
              <a:fillRect/>
            </a:stretch>
          </a:blipFill>
          <a:ln>
            <a:noFill/>
          </a:ln>
        </p:spPr>
        <p:txBody>
          <a:bodyPr/>
          <a:lstStyle/>
          <a:p>
            <a:endParaRPr lang="en-US" dirty="0"/>
          </a:p>
        </p:txBody>
      </p:sp>
      <p:sp>
        <p:nvSpPr>
          <p:cNvPr id="86" name="Google Shape;86;p1"/>
          <p:cNvSpPr/>
          <p:nvPr/>
        </p:nvSpPr>
        <p:spPr>
          <a:xfrm rot="10800000" flipH="1">
            <a:off x="47963" y="-285596"/>
            <a:ext cx="7209796" cy="5267739"/>
          </a:xfrm>
          <a:custGeom>
            <a:avLst/>
            <a:gdLst/>
            <a:ahLst/>
            <a:cxnLst/>
            <a:rect l="l" t="t" r="r" b="b"/>
            <a:pathLst>
              <a:path w="9295205" h="5948931" extrusionOk="0">
                <a:moveTo>
                  <a:pt x="0" y="5948932"/>
                </a:moveTo>
                <a:lnTo>
                  <a:pt x="9295205" y="5948932"/>
                </a:lnTo>
                <a:lnTo>
                  <a:pt x="9295205" y="0"/>
                </a:lnTo>
                <a:lnTo>
                  <a:pt x="0" y="0"/>
                </a:lnTo>
                <a:lnTo>
                  <a:pt x="0" y="5948932"/>
                </a:lnTo>
                <a:close/>
              </a:path>
            </a:pathLst>
          </a:custGeom>
          <a:blipFill rotWithShape="1">
            <a:blip r:embed="rId4">
              <a:alphaModFix/>
            </a:blip>
            <a:stretch>
              <a:fillRect/>
            </a:stretch>
          </a:blipFill>
          <a:ln>
            <a:noFill/>
          </a:ln>
        </p:spPr>
      </p:sp>
      <p:sp>
        <p:nvSpPr>
          <p:cNvPr id="88" name="Google Shape;88;p1"/>
          <p:cNvSpPr/>
          <p:nvPr/>
        </p:nvSpPr>
        <p:spPr>
          <a:xfrm>
            <a:off x="19733" y="3949952"/>
            <a:ext cx="5568589" cy="7775011"/>
          </a:xfrm>
          <a:custGeom>
            <a:avLst/>
            <a:gdLst/>
            <a:ahLst/>
            <a:cxnLst/>
            <a:rect l="l" t="t" r="r" b="b"/>
            <a:pathLst>
              <a:path w="5568589" h="7775011" extrusionOk="0">
                <a:moveTo>
                  <a:pt x="0" y="0"/>
                </a:moveTo>
                <a:lnTo>
                  <a:pt x="5568589" y="0"/>
                </a:lnTo>
                <a:lnTo>
                  <a:pt x="5568589" y="7775012"/>
                </a:lnTo>
                <a:lnTo>
                  <a:pt x="0" y="7775012"/>
                </a:lnTo>
                <a:lnTo>
                  <a:pt x="0" y="0"/>
                </a:lnTo>
                <a:close/>
              </a:path>
            </a:pathLst>
          </a:custGeom>
          <a:blipFill rotWithShape="1">
            <a:blip r:embed="rId5">
              <a:alphaModFix/>
            </a:blip>
            <a:stretch>
              <a:fillRect/>
            </a:stretch>
          </a:blipFill>
          <a:ln>
            <a:noFill/>
          </a:ln>
        </p:spPr>
      </p:sp>
      <p:sp>
        <p:nvSpPr>
          <p:cNvPr id="89" name="Google Shape;89;p1"/>
          <p:cNvSpPr txBox="1"/>
          <p:nvPr/>
        </p:nvSpPr>
        <p:spPr>
          <a:xfrm>
            <a:off x="8243882" y="7151179"/>
            <a:ext cx="5568600" cy="354000"/>
          </a:xfrm>
          <a:prstGeom prst="rect">
            <a:avLst/>
          </a:prstGeom>
          <a:noFill/>
          <a:ln>
            <a:noFill/>
          </a:ln>
        </p:spPr>
        <p:txBody>
          <a:bodyPr spcFirstLastPara="1" wrap="square" lIns="0" tIns="0" rIns="0" bIns="0" anchor="t" anchorCtr="0">
            <a:spAutoFit/>
          </a:bodyPr>
          <a:lstStyle/>
          <a:p>
            <a:pPr marL="0" marR="0" lvl="0" indent="0" algn="ctr" rtl="0">
              <a:lnSpc>
                <a:spcPct val="139994"/>
              </a:lnSpc>
              <a:spcBef>
                <a:spcPts val="0"/>
              </a:spcBef>
              <a:spcAft>
                <a:spcPts val="0"/>
              </a:spcAft>
              <a:buNone/>
            </a:pPr>
            <a:r>
              <a:rPr lang="en-US" sz="2300" dirty="0" err="1">
                <a:solidFill>
                  <a:srgbClr val="303030"/>
                </a:solidFill>
                <a:highlight>
                  <a:srgbClr val="FFFFFF"/>
                </a:highlight>
              </a:rPr>
              <a:t>Nr</a:t>
            </a:r>
            <a:r>
              <a:rPr lang="en-US" sz="2300" dirty="0">
                <a:solidFill>
                  <a:srgbClr val="303030"/>
                </a:solidFill>
                <a:highlight>
                  <a:srgbClr val="FFFFFF"/>
                </a:highlight>
              </a:rPr>
              <a:t>. 2025-1-LT01-KA122-SCH-000330374</a:t>
            </a:r>
            <a:r>
              <a:rPr lang="en-US" sz="2200" dirty="0">
                <a:solidFill>
                  <a:schemeClr val="dk1"/>
                </a:solidFill>
              </a:rPr>
              <a:t> </a:t>
            </a:r>
            <a:endParaRPr sz="2500" dirty="0"/>
          </a:p>
        </p:txBody>
      </p:sp>
      <p:pic>
        <p:nvPicPr>
          <p:cNvPr id="90" name="Google Shape;90;p1"/>
          <p:cNvPicPr preferRelativeResize="0"/>
          <p:nvPr/>
        </p:nvPicPr>
        <p:blipFill>
          <a:blip r:embed="rId6">
            <a:alphaModFix/>
          </a:blip>
          <a:stretch>
            <a:fillRect/>
          </a:stretch>
        </p:blipFill>
        <p:spPr>
          <a:xfrm>
            <a:off x="10793102" y="-128376"/>
            <a:ext cx="7209797" cy="1440831"/>
          </a:xfrm>
          <a:prstGeom prst="rect">
            <a:avLst/>
          </a:prstGeom>
          <a:noFill/>
          <a:ln>
            <a:noFill/>
          </a:ln>
        </p:spPr>
      </p:pic>
      <p:sp>
        <p:nvSpPr>
          <p:cNvPr id="91" name="Google Shape;91;p1"/>
          <p:cNvSpPr txBox="1"/>
          <p:nvPr/>
        </p:nvSpPr>
        <p:spPr>
          <a:xfrm>
            <a:off x="2937543" y="3648432"/>
            <a:ext cx="11607132" cy="295462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000" dirty="0" err="1">
                <a:latin typeface="Times New Roman" panose="02020603050405020304" pitchFamily="18" charset="0"/>
                <a:cs typeface="Times New Roman" panose="02020603050405020304" pitchFamily="18" charset="0"/>
              </a:rPr>
              <a:t>Šilutės</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lopšelis-darželis</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Žibutė</a:t>
            </a:r>
            <a:r>
              <a:rPr lang="en-US" sz="6000" dirty="0">
                <a:latin typeface="Times New Roman" panose="02020603050405020304" pitchFamily="18" charset="0"/>
                <a:cs typeface="Times New Roman" panose="02020603050405020304" pitchFamily="18" charset="0"/>
              </a:rPr>
              <a:t>“  Erasmus+ </a:t>
            </a:r>
            <a:r>
              <a:rPr lang="en-US" sz="6000" dirty="0" err="1">
                <a:latin typeface="Times New Roman" panose="02020603050405020304" pitchFamily="18" charset="0"/>
                <a:cs typeface="Times New Roman" panose="02020603050405020304" pitchFamily="18" charset="0"/>
              </a:rPr>
              <a:t>projektas</a:t>
            </a:r>
            <a:r>
              <a:rPr lang="en-US" sz="6000" dirty="0">
                <a:latin typeface="Times New Roman" panose="02020603050405020304" pitchFamily="18" charset="0"/>
                <a:cs typeface="Times New Roman" panose="02020603050405020304" pitchFamily="18" charset="0"/>
              </a:rPr>
              <a:t> </a:t>
            </a:r>
            <a:endParaRPr lang="lt-LT" sz="6000" dirty="0">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r>
              <a:rPr lang="en-US" sz="6000" dirty="0">
                <a:latin typeface="Times New Roman" panose="02020603050405020304" pitchFamily="18" charset="0"/>
                <a:cs typeface="Times New Roman" panose="02020603050405020304" pitchFamily="18" charset="0"/>
              </a:rPr>
              <a:t>„</a:t>
            </a:r>
            <a:r>
              <a:rPr lang="en-US" sz="6000" dirty="0" err="1">
                <a:latin typeface="Times New Roman" panose="02020603050405020304" pitchFamily="18" charset="0"/>
                <a:cs typeface="Times New Roman" panose="02020603050405020304" pitchFamily="18" charset="0"/>
              </a:rPr>
              <a:t>Atvira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erdvė</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augti</a:t>
            </a:r>
            <a:r>
              <a:rPr lang="en-US" sz="6000" dirty="0">
                <a:latin typeface="Times New Roman" panose="02020603050405020304" pitchFamily="18" charset="0"/>
                <a:cs typeface="Times New Roman" panose="02020603050405020304" pitchFamily="18" charset="0"/>
              </a:rPr>
              <a:t>“</a:t>
            </a:r>
            <a:endParaRPr sz="6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39abf1dfa05_0_109"/>
          <p:cNvSpPr/>
          <p:nvPr/>
        </p:nvSpPr>
        <p:spPr>
          <a:xfrm>
            <a:off x="-91513" y="-18216"/>
            <a:ext cx="1847088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780" b="-770"/>
            </a:stretch>
          </a:blipFill>
          <a:ln>
            <a:noFill/>
          </a:ln>
        </p:spPr>
        <p:txBody>
          <a:bodyPr/>
          <a:lstStyle/>
          <a:p>
            <a:endParaRPr lang="lt-LT" dirty="0"/>
          </a:p>
        </p:txBody>
      </p:sp>
      <p:sp>
        <p:nvSpPr>
          <p:cNvPr id="202" name="Google Shape;202;g39abf1dfa05_0_109"/>
          <p:cNvSpPr/>
          <p:nvPr/>
        </p:nvSpPr>
        <p:spPr>
          <a:xfrm>
            <a:off x="15123296" y="-3420266"/>
            <a:ext cx="5568589" cy="7775011"/>
          </a:xfrm>
          <a:custGeom>
            <a:avLst/>
            <a:gdLst/>
            <a:ahLst/>
            <a:cxnLst/>
            <a:rect l="l" t="t" r="r" b="b"/>
            <a:pathLst>
              <a:path w="5568589" h="7775011" extrusionOk="0">
                <a:moveTo>
                  <a:pt x="0" y="0"/>
                </a:moveTo>
                <a:lnTo>
                  <a:pt x="5568589" y="0"/>
                </a:lnTo>
                <a:lnTo>
                  <a:pt x="5568589" y="7775011"/>
                </a:lnTo>
                <a:lnTo>
                  <a:pt x="0" y="7775011"/>
                </a:lnTo>
                <a:lnTo>
                  <a:pt x="0" y="0"/>
                </a:lnTo>
                <a:close/>
              </a:path>
            </a:pathLst>
          </a:custGeom>
          <a:blipFill rotWithShape="1">
            <a:blip r:embed="rId4">
              <a:alphaModFix/>
            </a:blip>
            <a:stretch>
              <a:fillRect/>
            </a:stretch>
          </a:blipFill>
          <a:ln>
            <a:noFill/>
          </a:ln>
        </p:spPr>
      </p:sp>
      <p:sp>
        <p:nvSpPr>
          <p:cNvPr id="203" name="Google Shape;203;g39abf1dfa05_0_109"/>
          <p:cNvSpPr/>
          <p:nvPr/>
        </p:nvSpPr>
        <p:spPr>
          <a:xfrm>
            <a:off x="1984389" y="1749194"/>
            <a:ext cx="5568589" cy="7775011"/>
          </a:xfrm>
          <a:custGeom>
            <a:avLst/>
            <a:gdLst/>
            <a:ahLst/>
            <a:cxnLst/>
            <a:rect l="l" t="t" r="r" b="b"/>
            <a:pathLst>
              <a:path w="5568589" h="7775011" extrusionOk="0">
                <a:moveTo>
                  <a:pt x="0" y="0"/>
                </a:moveTo>
                <a:lnTo>
                  <a:pt x="5568589" y="0"/>
                </a:lnTo>
                <a:lnTo>
                  <a:pt x="5568589" y="7775012"/>
                </a:lnTo>
                <a:lnTo>
                  <a:pt x="0" y="7775012"/>
                </a:lnTo>
                <a:lnTo>
                  <a:pt x="0" y="0"/>
                </a:lnTo>
                <a:close/>
              </a:path>
            </a:pathLst>
          </a:custGeom>
          <a:blipFill rotWithShape="1">
            <a:blip r:embed="rId4">
              <a:alphaModFix/>
            </a:blip>
            <a:stretch>
              <a:fillRect/>
            </a:stretch>
          </a:blipFill>
          <a:ln>
            <a:noFill/>
          </a:ln>
        </p:spPr>
      </p:sp>
      <p:sp>
        <p:nvSpPr>
          <p:cNvPr id="204" name="Google Shape;204;g39abf1dfa05_0_109"/>
          <p:cNvSpPr txBox="1"/>
          <p:nvPr/>
        </p:nvSpPr>
        <p:spPr>
          <a:xfrm>
            <a:off x="5385527" y="5432997"/>
            <a:ext cx="75168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a:p>
        </p:txBody>
      </p:sp>
      <p:pic>
        <p:nvPicPr>
          <p:cNvPr id="3" name="Paveikslėlis 2">
            <a:extLst>
              <a:ext uri="{FF2B5EF4-FFF2-40B4-BE49-F238E27FC236}">
                <a16:creationId xmlns:a16="http://schemas.microsoft.com/office/drawing/2014/main" id="{CB2A5B15-507C-4B18-B585-12292A16B4D9}"/>
              </a:ext>
            </a:extLst>
          </p:cNvPr>
          <p:cNvPicPr>
            <a:picLocks noChangeAspect="1"/>
          </p:cNvPicPr>
          <p:nvPr/>
        </p:nvPicPr>
        <p:blipFill>
          <a:blip r:embed="rId5"/>
          <a:stretch>
            <a:fillRect/>
          </a:stretch>
        </p:blipFill>
        <p:spPr>
          <a:xfrm>
            <a:off x="4577189" y="4633755"/>
            <a:ext cx="3793672" cy="5058228"/>
          </a:xfrm>
          <a:prstGeom prst="rect">
            <a:avLst/>
          </a:prstGeom>
        </p:spPr>
      </p:pic>
      <p:pic>
        <p:nvPicPr>
          <p:cNvPr id="7" name="Paveikslėlis 6">
            <a:extLst>
              <a:ext uri="{FF2B5EF4-FFF2-40B4-BE49-F238E27FC236}">
                <a16:creationId xmlns:a16="http://schemas.microsoft.com/office/drawing/2014/main" id="{4CE460E0-99B0-4D18-9C2C-9EC45C088B48}"/>
              </a:ext>
            </a:extLst>
          </p:cNvPr>
          <p:cNvPicPr>
            <a:picLocks noChangeAspect="1"/>
          </p:cNvPicPr>
          <p:nvPr/>
        </p:nvPicPr>
        <p:blipFill>
          <a:blip r:embed="rId6"/>
          <a:stretch>
            <a:fillRect/>
          </a:stretch>
        </p:blipFill>
        <p:spPr>
          <a:xfrm>
            <a:off x="170892" y="311440"/>
            <a:ext cx="5408531" cy="4056398"/>
          </a:xfrm>
          <a:prstGeom prst="rect">
            <a:avLst/>
          </a:prstGeom>
        </p:spPr>
      </p:pic>
      <p:pic>
        <p:nvPicPr>
          <p:cNvPr id="9" name="Paveikslėlis 8">
            <a:extLst>
              <a:ext uri="{FF2B5EF4-FFF2-40B4-BE49-F238E27FC236}">
                <a16:creationId xmlns:a16="http://schemas.microsoft.com/office/drawing/2014/main" id="{0D437794-BE82-48D7-BBA4-9F67115E6451}"/>
              </a:ext>
            </a:extLst>
          </p:cNvPr>
          <p:cNvPicPr>
            <a:picLocks noChangeAspect="1"/>
          </p:cNvPicPr>
          <p:nvPr/>
        </p:nvPicPr>
        <p:blipFill>
          <a:blip r:embed="rId7"/>
          <a:stretch>
            <a:fillRect/>
          </a:stretch>
        </p:blipFill>
        <p:spPr>
          <a:xfrm>
            <a:off x="5661444" y="311440"/>
            <a:ext cx="5408531" cy="4056398"/>
          </a:xfrm>
          <a:prstGeom prst="rect">
            <a:avLst/>
          </a:prstGeom>
        </p:spPr>
      </p:pic>
      <p:pic>
        <p:nvPicPr>
          <p:cNvPr id="11" name="Paveikslėlis 10">
            <a:extLst>
              <a:ext uri="{FF2B5EF4-FFF2-40B4-BE49-F238E27FC236}">
                <a16:creationId xmlns:a16="http://schemas.microsoft.com/office/drawing/2014/main" id="{D8892CAC-834C-4F85-80ED-EFD9E0C5AD63}"/>
              </a:ext>
            </a:extLst>
          </p:cNvPr>
          <p:cNvPicPr>
            <a:picLocks noChangeAspect="1"/>
          </p:cNvPicPr>
          <p:nvPr/>
        </p:nvPicPr>
        <p:blipFill>
          <a:blip r:embed="rId8"/>
          <a:stretch>
            <a:fillRect/>
          </a:stretch>
        </p:blipFill>
        <p:spPr>
          <a:xfrm>
            <a:off x="8601327" y="4670476"/>
            <a:ext cx="4906101" cy="5058228"/>
          </a:xfrm>
          <a:prstGeom prst="rect">
            <a:avLst/>
          </a:prstGeom>
        </p:spPr>
      </p:pic>
      <p:pic>
        <p:nvPicPr>
          <p:cNvPr id="15" name="Paveikslėlis 14">
            <a:extLst>
              <a:ext uri="{FF2B5EF4-FFF2-40B4-BE49-F238E27FC236}">
                <a16:creationId xmlns:a16="http://schemas.microsoft.com/office/drawing/2014/main" id="{7908DB2D-1075-411E-9C7B-EE307B9158D4}"/>
              </a:ext>
            </a:extLst>
          </p:cNvPr>
          <p:cNvPicPr>
            <a:picLocks noChangeAspect="1"/>
          </p:cNvPicPr>
          <p:nvPr/>
        </p:nvPicPr>
        <p:blipFill>
          <a:blip r:embed="rId9"/>
          <a:stretch>
            <a:fillRect/>
          </a:stretch>
        </p:blipFill>
        <p:spPr>
          <a:xfrm>
            <a:off x="516505" y="4670476"/>
            <a:ext cx="3793672" cy="5058229"/>
          </a:xfrm>
          <a:prstGeom prst="rect">
            <a:avLst/>
          </a:prstGeom>
        </p:spPr>
      </p:pic>
      <p:pic>
        <p:nvPicPr>
          <p:cNvPr id="19" name="Paveikslėlis 18">
            <a:extLst>
              <a:ext uri="{FF2B5EF4-FFF2-40B4-BE49-F238E27FC236}">
                <a16:creationId xmlns:a16="http://schemas.microsoft.com/office/drawing/2014/main" id="{EDE93A1A-0A9E-4E5F-87E3-B065D96225EC}"/>
              </a:ext>
            </a:extLst>
          </p:cNvPr>
          <p:cNvPicPr>
            <a:picLocks noChangeAspect="1"/>
          </p:cNvPicPr>
          <p:nvPr/>
        </p:nvPicPr>
        <p:blipFill>
          <a:blip r:embed="rId10"/>
          <a:stretch>
            <a:fillRect/>
          </a:stretch>
        </p:blipFill>
        <p:spPr>
          <a:xfrm>
            <a:off x="13733042" y="3751361"/>
            <a:ext cx="4512225" cy="6016300"/>
          </a:xfrm>
          <a:prstGeom prst="rect">
            <a:avLst/>
          </a:prstGeom>
        </p:spPr>
      </p:pic>
      <p:sp>
        <p:nvSpPr>
          <p:cNvPr id="21" name="TextBox 20">
            <a:extLst>
              <a:ext uri="{FF2B5EF4-FFF2-40B4-BE49-F238E27FC236}">
                <a16:creationId xmlns:a16="http://schemas.microsoft.com/office/drawing/2014/main" id="{926F25AB-C9F8-4478-BB8C-440A6C2C8E44}"/>
              </a:ext>
            </a:extLst>
          </p:cNvPr>
          <p:cNvSpPr txBox="1"/>
          <p:nvPr/>
        </p:nvSpPr>
        <p:spPr>
          <a:xfrm flipH="1">
            <a:off x="11281436" y="1585615"/>
            <a:ext cx="6626154" cy="2062103"/>
          </a:xfrm>
          <a:prstGeom prst="rect">
            <a:avLst/>
          </a:prstGeom>
          <a:noFill/>
        </p:spPr>
        <p:txBody>
          <a:bodyPr wrap="square" rtlCol="0">
            <a:spAutoFit/>
          </a:bodyPr>
          <a:lstStyle/>
          <a:p>
            <a:pPr algn="just"/>
            <a:r>
              <a:rPr lang="lt-LT" sz="3200" dirty="0">
                <a:latin typeface="Times New Roman" panose="02020603050405020304" pitchFamily="18" charset="0"/>
                <a:cs typeface="Times New Roman" panose="02020603050405020304" pitchFamily="18" charset="0"/>
              </a:rPr>
              <a:t>Ugdymo procesas, orientuotas į vaikų saviraišką, kūrybiškumo ugdymą, socialinių įgūdžių stiprinimą ir aktyvų mokymąsi per patirtį.</a:t>
            </a:r>
            <a:endParaRPr lang="lt-LT" dirty="0"/>
          </a:p>
        </p:txBody>
      </p:sp>
      <p:pic>
        <p:nvPicPr>
          <p:cNvPr id="2" name="Paveikslėlis 1">
            <a:extLst>
              <a:ext uri="{FF2B5EF4-FFF2-40B4-BE49-F238E27FC236}">
                <a16:creationId xmlns:a16="http://schemas.microsoft.com/office/drawing/2014/main" id="{A038DA30-2B07-4BBC-8C4C-EE76DC42EBAF}"/>
              </a:ext>
            </a:extLst>
          </p:cNvPr>
          <p:cNvPicPr>
            <a:picLocks noChangeAspect="1"/>
          </p:cNvPicPr>
          <p:nvPr/>
        </p:nvPicPr>
        <p:blipFill>
          <a:blip r:embed="rId11"/>
          <a:stretch>
            <a:fillRect/>
          </a:stretch>
        </p:blipFill>
        <p:spPr>
          <a:xfrm>
            <a:off x="13770472" y="311439"/>
            <a:ext cx="4517528" cy="117053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39abf1dfa05_0_99"/>
          <p:cNvSpPr/>
          <p:nvPr/>
        </p:nvSpPr>
        <p:spPr>
          <a:xfrm>
            <a:off x="-91513" y="0"/>
            <a:ext cx="1847088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780" b="-770"/>
            </a:stretch>
          </a:blipFill>
          <a:ln>
            <a:noFill/>
          </a:ln>
        </p:spPr>
      </p:sp>
      <p:sp>
        <p:nvSpPr>
          <p:cNvPr id="213" name="Google Shape;213;g39abf1dfa05_0_99"/>
          <p:cNvSpPr/>
          <p:nvPr/>
        </p:nvSpPr>
        <p:spPr>
          <a:xfrm>
            <a:off x="15123295" y="-3420266"/>
            <a:ext cx="5568589" cy="7775011"/>
          </a:xfrm>
          <a:custGeom>
            <a:avLst/>
            <a:gdLst/>
            <a:ahLst/>
            <a:cxnLst/>
            <a:rect l="l" t="t" r="r" b="b"/>
            <a:pathLst>
              <a:path w="5568589" h="7775011" extrusionOk="0">
                <a:moveTo>
                  <a:pt x="0" y="0"/>
                </a:moveTo>
                <a:lnTo>
                  <a:pt x="5568589" y="0"/>
                </a:lnTo>
                <a:lnTo>
                  <a:pt x="5568589" y="7775011"/>
                </a:lnTo>
                <a:lnTo>
                  <a:pt x="0" y="7775011"/>
                </a:lnTo>
                <a:lnTo>
                  <a:pt x="0" y="0"/>
                </a:lnTo>
                <a:close/>
              </a:path>
            </a:pathLst>
          </a:custGeom>
          <a:blipFill rotWithShape="1">
            <a:blip r:embed="rId4">
              <a:alphaModFix/>
            </a:blip>
            <a:stretch>
              <a:fillRect/>
            </a:stretch>
          </a:blipFill>
          <a:ln>
            <a:noFill/>
          </a:ln>
        </p:spPr>
      </p:sp>
      <p:sp>
        <p:nvSpPr>
          <p:cNvPr id="214" name="Google Shape;214;g39abf1dfa05_0_99"/>
          <p:cNvSpPr/>
          <p:nvPr/>
        </p:nvSpPr>
        <p:spPr>
          <a:xfrm>
            <a:off x="1984389" y="1749194"/>
            <a:ext cx="5568589" cy="7775011"/>
          </a:xfrm>
          <a:custGeom>
            <a:avLst/>
            <a:gdLst/>
            <a:ahLst/>
            <a:cxnLst/>
            <a:rect l="l" t="t" r="r" b="b"/>
            <a:pathLst>
              <a:path w="5568589" h="7775011" extrusionOk="0">
                <a:moveTo>
                  <a:pt x="0" y="0"/>
                </a:moveTo>
                <a:lnTo>
                  <a:pt x="5568589" y="0"/>
                </a:lnTo>
                <a:lnTo>
                  <a:pt x="5568589" y="7775012"/>
                </a:lnTo>
                <a:lnTo>
                  <a:pt x="0" y="7775012"/>
                </a:lnTo>
                <a:lnTo>
                  <a:pt x="0" y="0"/>
                </a:lnTo>
                <a:close/>
              </a:path>
            </a:pathLst>
          </a:custGeom>
          <a:blipFill rotWithShape="1">
            <a:blip r:embed="rId4">
              <a:alphaModFix/>
            </a:blip>
            <a:stretch>
              <a:fillRect/>
            </a:stretch>
          </a:blipFill>
          <a:ln>
            <a:noFill/>
          </a:ln>
        </p:spPr>
      </p:sp>
      <p:sp>
        <p:nvSpPr>
          <p:cNvPr id="215" name="Google Shape;215;g39abf1dfa05_0_99"/>
          <p:cNvSpPr txBox="1"/>
          <p:nvPr/>
        </p:nvSpPr>
        <p:spPr>
          <a:xfrm>
            <a:off x="5385527" y="5432997"/>
            <a:ext cx="75168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a:p>
        </p:txBody>
      </p:sp>
      <p:pic>
        <p:nvPicPr>
          <p:cNvPr id="3" name="Paveikslėlis 2">
            <a:extLst>
              <a:ext uri="{FF2B5EF4-FFF2-40B4-BE49-F238E27FC236}">
                <a16:creationId xmlns:a16="http://schemas.microsoft.com/office/drawing/2014/main" id="{4D359FF3-EC31-43D1-8A3C-20D08E0AFA71}"/>
              </a:ext>
            </a:extLst>
          </p:cNvPr>
          <p:cNvPicPr>
            <a:picLocks noChangeAspect="1"/>
          </p:cNvPicPr>
          <p:nvPr/>
        </p:nvPicPr>
        <p:blipFill>
          <a:blip r:embed="rId5"/>
          <a:stretch>
            <a:fillRect/>
          </a:stretch>
        </p:blipFill>
        <p:spPr>
          <a:xfrm>
            <a:off x="499350" y="56883"/>
            <a:ext cx="3689888" cy="4919851"/>
          </a:xfrm>
          <a:prstGeom prst="rect">
            <a:avLst/>
          </a:prstGeom>
        </p:spPr>
      </p:pic>
      <p:pic>
        <p:nvPicPr>
          <p:cNvPr id="5" name="Paveikslėlis 4">
            <a:extLst>
              <a:ext uri="{FF2B5EF4-FFF2-40B4-BE49-F238E27FC236}">
                <a16:creationId xmlns:a16="http://schemas.microsoft.com/office/drawing/2014/main" id="{7D578E63-3339-48FC-B770-4FC30D17BBE1}"/>
              </a:ext>
            </a:extLst>
          </p:cNvPr>
          <p:cNvPicPr>
            <a:picLocks noChangeAspect="1"/>
          </p:cNvPicPr>
          <p:nvPr/>
        </p:nvPicPr>
        <p:blipFill>
          <a:blip r:embed="rId6"/>
          <a:stretch>
            <a:fillRect/>
          </a:stretch>
        </p:blipFill>
        <p:spPr>
          <a:xfrm>
            <a:off x="4372510" y="5081091"/>
            <a:ext cx="3699170" cy="4932226"/>
          </a:xfrm>
          <a:prstGeom prst="rect">
            <a:avLst/>
          </a:prstGeom>
        </p:spPr>
      </p:pic>
      <p:pic>
        <p:nvPicPr>
          <p:cNvPr id="7" name="Paveikslėlis 6">
            <a:extLst>
              <a:ext uri="{FF2B5EF4-FFF2-40B4-BE49-F238E27FC236}">
                <a16:creationId xmlns:a16="http://schemas.microsoft.com/office/drawing/2014/main" id="{966E423A-D6C5-44DD-98BB-73D912683D17}"/>
              </a:ext>
            </a:extLst>
          </p:cNvPr>
          <p:cNvPicPr>
            <a:picLocks noChangeAspect="1"/>
          </p:cNvPicPr>
          <p:nvPr/>
        </p:nvPicPr>
        <p:blipFill>
          <a:blip r:embed="rId7"/>
          <a:stretch>
            <a:fillRect/>
          </a:stretch>
        </p:blipFill>
        <p:spPr>
          <a:xfrm>
            <a:off x="4363916" y="56883"/>
            <a:ext cx="3699170" cy="4932227"/>
          </a:xfrm>
          <a:prstGeom prst="rect">
            <a:avLst/>
          </a:prstGeom>
        </p:spPr>
      </p:pic>
      <p:pic>
        <p:nvPicPr>
          <p:cNvPr id="9" name="Paveikslėlis 8">
            <a:extLst>
              <a:ext uri="{FF2B5EF4-FFF2-40B4-BE49-F238E27FC236}">
                <a16:creationId xmlns:a16="http://schemas.microsoft.com/office/drawing/2014/main" id="{F186546B-CD57-414D-A2B4-433C013B6010}"/>
              </a:ext>
            </a:extLst>
          </p:cNvPr>
          <p:cNvPicPr>
            <a:picLocks noChangeAspect="1"/>
          </p:cNvPicPr>
          <p:nvPr/>
        </p:nvPicPr>
        <p:blipFill>
          <a:blip r:embed="rId8"/>
          <a:stretch>
            <a:fillRect/>
          </a:stretch>
        </p:blipFill>
        <p:spPr>
          <a:xfrm>
            <a:off x="531826" y="5081091"/>
            <a:ext cx="3689888" cy="4919851"/>
          </a:xfrm>
          <a:prstGeom prst="rect">
            <a:avLst/>
          </a:prstGeom>
        </p:spPr>
      </p:pic>
      <p:pic>
        <p:nvPicPr>
          <p:cNvPr id="11" name="Paveikslėlis 10">
            <a:extLst>
              <a:ext uri="{FF2B5EF4-FFF2-40B4-BE49-F238E27FC236}">
                <a16:creationId xmlns:a16="http://schemas.microsoft.com/office/drawing/2014/main" id="{28B2E10A-994C-43F6-8B1A-963674DD1E87}"/>
              </a:ext>
            </a:extLst>
          </p:cNvPr>
          <p:cNvPicPr>
            <a:picLocks noChangeAspect="1"/>
          </p:cNvPicPr>
          <p:nvPr/>
        </p:nvPicPr>
        <p:blipFill>
          <a:blip r:embed="rId9"/>
          <a:stretch>
            <a:fillRect/>
          </a:stretch>
        </p:blipFill>
        <p:spPr>
          <a:xfrm>
            <a:off x="8222884" y="5147572"/>
            <a:ext cx="6471159" cy="4853370"/>
          </a:xfrm>
          <a:prstGeom prst="rect">
            <a:avLst/>
          </a:prstGeom>
        </p:spPr>
      </p:pic>
      <p:pic>
        <p:nvPicPr>
          <p:cNvPr id="13" name="Paveikslėlis 12">
            <a:extLst>
              <a:ext uri="{FF2B5EF4-FFF2-40B4-BE49-F238E27FC236}">
                <a16:creationId xmlns:a16="http://schemas.microsoft.com/office/drawing/2014/main" id="{E4BAD9E1-4FF3-4AE9-A0F2-9D062BFAA0CA}"/>
              </a:ext>
            </a:extLst>
          </p:cNvPr>
          <p:cNvPicPr>
            <a:picLocks noChangeAspect="1"/>
          </p:cNvPicPr>
          <p:nvPr/>
        </p:nvPicPr>
        <p:blipFill>
          <a:blip r:embed="rId10"/>
          <a:stretch>
            <a:fillRect/>
          </a:stretch>
        </p:blipFill>
        <p:spPr>
          <a:xfrm>
            <a:off x="14902708" y="5648397"/>
            <a:ext cx="3109106" cy="4145474"/>
          </a:xfrm>
          <a:prstGeom prst="rect">
            <a:avLst/>
          </a:prstGeom>
        </p:spPr>
      </p:pic>
      <p:sp>
        <p:nvSpPr>
          <p:cNvPr id="14" name="TextBox 13">
            <a:extLst>
              <a:ext uri="{FF2B5EF4-FFF2-40B4-BE49-F238E27FC236}">
                <a16:creationId xmlns:a16="http://schemas.microsoft.com/office/drawing/2014/main" id="{5C14D753-BA9A-4611-BC43-87C1CBBCAA41}"/>
              </a:ext>
            </a:extLst>
          </p:cNvPr>
          <p:cNvSpPr txBox="1"/>
          <p:nvPr/>
        </p:nvSpPr>
        <p:spPr>
          <a:xfrm>
            <a:off x="8714445" y="1599999"/>
            <a:ext cx="9013563" cy="3539430"/>
          </a:xfrm>
          <a:prstGeom prst="rect">
            <a:avLst/>
          </a:prstGeom>
          <a:noFill/>
        </p:spPr>
        <p:txBody>
          <a:bodyPr wrap="square" rtlCol="0">
            <a:spAutoFit/>
          </a:bodyPr>
          <a:lstStyle/>
          <a:p>
            <a:pPr algn="just"/>
            <a:r>
              <a:rPr lang="lt-LT" sz="3200" dirty="0">
                <a:solidFill>
                  <a:schemeClr val="tx1"/>
                </a:solidFill>
                <a:latin typeface="Times New Roman" panose="02020603050405020304" pitchFamily="18" charset="0"/>
                <a:cs typeface="Times New Roman" panose="02020603050405020304" pitchFamily="18" charset="0"/>
              </a:rPr>
              <a:t>Religinis ir kultūrinis pažinimas, kuris suteikė galimybę geriau susipažinti su Italijos tradicijomis, vertybėmis bei bendruomenės gyvenimu, vaikų įsitraukimu į kultūrines tradicijas. Pažintis su  Šventojo Pijaus (</a:t>
            </a:r>
            <a:r>
              <a:rPr lang="lt-LT" sz="3200" dirty="0" err="1">
                <a:solidFill>
                  <a:schemeClr val="tx1"/>
                </a:solidFill>
                <a:latin typeface="Times New Roman" panose="02020603050405020304" pitchFamily="18" charset="0"/>
                <a:cs typeface="Times New Roman" panose="02020603050405020304" pitchFamily="18" charset="0"/>
              </a:rPr>
              <a:t>Padre</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Pio</a:t>
            </a:r>
            <a:r>
              <a:rPr lang="lt-LT" sz="3200" dirty="0">
                <a:solidFill>
                  <a:schemeClr val="tx1"/>
                </a:solidFill>
                <a:latin typeface="Times New Roman" panose="02020603050405020304" pitchFamily="18" charset="0"/>
                <a:cs typeface="Times New Roman" panose="02020603050405020304" pitchFamily="18" charset="0"/>
              </a:rPr>
              <a:t>) šventove San </a:t>
            </a:r>
            <a:r>
              <a:rPr lang="lt-LT" sz="3200" dirty="0" err="1">
                <a:solidFill>
                  <a:schemeClr val="tx1"/>
                </a:solidFill>
                <a:latin typeface="Times New Roman" panose="02020603050405020304" pitchFamily="18" charset="0"/>
                <a:cs typeface="Times New Roman" panose="02020603050405020304" pitchFamily="18" charset="0"/>
              </a:rPr>
              <a:t>Giovanni</a:t>
            </a:r>
            <a:r>
              <a:rPr lang="lt-LT" sz="3200" dirty="0">
                <a:solidFill>
                  <a:schemeClr val="tx1"/>
                </a:solidFill>
                <a:latin typeface="Times New Roman" panose="02020603050405020304" pitchFamily="18" charset="0"/>
                <a:cs typeface="Times New Roman" panose="02020603050405020304" pitchFamily="18" charset="0"/>
              </a:rPr>
              <a:t> </a:t>
            </a:r>
            <a:r>
              <a:rPr lang="lt-LT" sz="3200" dirty="0" err="1">
                <a:solidFill>
                  <a:schemeClr val="tx1"/>
                </a:solidFill>
                <a:latin typeface="Times New Roman" panose="02020603050405020304" pitchFamily="18" charset="0"/>
                <a:cs typeface="Times New Roman" panose="02020603050405020304" pitchFamily="18" charset="0"/>
              </a:rPr>
              <a:t>Rotondo</a:t>
            </a:r>
            <a:r>
              <a:rPr lang="lt-LT" sz="3200" dirty="0">
                <a:solidFill>
                  <a:schemeClr val="tx1"/>
                </a:solidFill>
                <a:latin typeface="Times New Roman" panose="02020603050405020304" pitchFamily="18" charset="0"/>
                <a:cs typeface="Times New Roman" panose="02020603050405020304" pitchFamily="18" charset="0"/>
              </a:rPr>
              <a:t> mieste,  su šios vietos istorine, religine ir kultūrine svarba.   </a:t>
            </a:r>
          </a:p>
        </p:txBody>
      </p:sp>
      <p:pic>
        <p:nvPicPr>
          <p:cNvPr id="2" name="Paveikslėlis 1">
            <a:extLst>
              <a:ext uri="{FF2B5EF4-FFF2-40B4-BE49-F238E27FC236}">
                <a16:creationId xmlns:a16="http://schemas.microsoft.com/office/drawing/2014/main" id="{E105EC38-1824-4CE2-A364-5BE9CFC4AACF}"/>
              </a:ext>
            </a:extLst>
          </p:cNvPr>
          <p:cNvPicPr>
            <a:picLocks noChangeAspect="1"/>
          </p:cNvPicPr>
          <p:nvPr/>
        </p:nvPicPr>
        <p:blipFill>
          <a:blip r:embed="rId11"/>
          <a:stretch>
            <a:fillRect/>
          </a:stretch>
        </p:blipFill>
        <p:spPr>
          <a:xfrm>
            <a:off x="13494286" y="261277"/>
            <a:ext cx="4517528" cy="117053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39abf1dfa05_0_132"/>
          <p:cNvSpPr/>
          <p:nvPr/>
        </p:nvSpPr>
        <p:spPr>
          <a:xfrm>
            <a:off x="0" y="-5973"/>
            <a:ext cx="1847088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780" b="-770"/>
            </a:stretch>
          </a:blipFill>
          <a:ln>
            <a:noFill/>
          </a:ln>
        </p:spPr>
      </p:sp>
      <p:sp>
        <p:nvSpPr>
          <p:cNvPr id="224" name="Google Shape;224;g39abf1dfa05_0_132"/>
          <p:cNvSpPr/>
          <p:nvPr/>
        </p:nvSpPr>
        <p:spPr>
          <a:xfrm>
            <a:off x="14181853" y="-2637484"/>
            <a:ext cx="5568589" cy="7775011"/>
          </a:xfrm>
          <a:custGeom>
            <a:avLst/>
            <a:gdLst/>
            <a:ahLst/>
            <a:cxnLst/>
            <a:rect l="l" t="t" r="r" b="b"/>
            <a:pathLst>
              <a:path w="5568589" h="7775011" extrusionOk="0">
                <a:moveTo>
                  <a:pt x="0" y="0"/>
                </a:moveTo>
                <a:lnTo>
                  <a:pt x="5568589" y="0"/>
                </a:lnTo>
                <a:lnTo>
                  <a:pt x="5568589" y="7775011"/>
                </a:lnTo>
                <a:lnTo>
                  <a:pt x="0" y="7775011"/>
                </a:lnTo>
                <a:lnTo>
                  <a:pt x="0" y="0"/>
                </a:lnTo>
                <a:close/>
              </a:path>
            </a:pathLst>
          </a:custGeom>
          <a:blipFill rotWithShape="1">
            <a:blip r:embed="rId4">
              <a:alphaModFix/>
            </a:blip>
            <a:stretch>
              <a:fillRect/>
            </a:stretch>
          </a:blipFill>
          <a:ln>
            <a:noFill/>
          </a:ln>
        </p:spPr>
      </p:sp>
      <p:sp>
        <p:nvSpPr>
          <p:cNvPr id="225" name="Google Shape;225;g39abf1dfa05_0_132"/>
          <p:cNvSpPr/>
          <p:nvPr/>
        </p:nvSpPr>
        <p:spPr>
          <a:xfrm>
            <a:off x="1984389" y="1749194"/>
            <a:ext cx="5568589" cy="7775011"/>
          </a:xfrm>
          <a:custGeom>
            <a:avLst/>
            <a:gdLst/>
            <a:ahLst/>
            <a:cxnLst/>
            <a:rect l="l" t="t" r="r" b="b"/>
            <a:pathLst>
              <a:path w="5568589" h="7775011" extrusionOk="0">
                <a:moveTo>
                  <a:pt x="0" y="0"/>
                </a:moveTo>
                <a:lnTo>
                  <a:pt x="5568589" y="0"/>
                </a:lnTo>
                <a:lnTo>
                  <a:pt x="5568589" y="7775012"/>
                </a:lnTo>
                <a:lnTo>
                  <a:pt x="0" y="7775012"/>
                </a:lnTo>
                <a:lnTo>
                  <a:pt x="0" y="0"/>
                </a:lnTo>
                <a:close/>
              </a:path>
            </a:pathLst>
          </a:custGeom>
          <a:blipFill rotWithShape="1">
            <a:blip r:embed="rId4">
              <a:alphaModFix/>
            </a:blip>
            <a:stretch>
              <a:fillRect/>
            </a:stretch>
          </a:blipFill>
          <a:ln>
            <a:noFill/>
          </a:ln>
        </p:spPr>
      </p:sp>
      <p:sp>
        <p:nvSpPr>
          <p:cNvPr id="226" name="Google Shape;226;g39abf1dfa05_0_132"/>
          <p:cNvSpPr txBox="1"/>
          <p:nvPr/>
        </p:nvSpPr>
        <p:spPr>
          <a:xfrm>
            <a:off x="5385527" y="5432997"/>
            <a:ext cx="75168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a:p>
        </p:txBody>
      </p:sp>
      <p:sp>
        <p:nvSpPr>
          <p:cNvPr id="10" name="Google Shape;225;g39abf1dfa05_0_132">
            <a:extLst>
              <a:ext uri="{FF2B5EF4-FFF2-40B4-BE49-F238E27FC236}">
                <a16:creationId xmlns:a16="http://schemas.microsoft.com/office/drawing/2014/main" id="{99F18110-9FB8-4FBE-AA7B-F5ECD3271321}"/>
              </a:ext>
            </a:extLst>
          </p:cNvPr>
          <p:cNvSpPr/>
          <p:nvPr/>
        </p:nvSpPr>
        <p:spPr>
          <a:xfrm>
            <a:off x="2136789" y="1901594"/>
            <a:ext cx="5568589" cy="7775011"/>
          </a:xfrm>
          <a:custGeom>
            <a:avLst/>
            <a:gdLst/>
            <a:ahLst/>
            <a:cxnLst/>
            <a:rect l="l" t="t" r="r" b="b"/>
            <a:pathLst>
              <a:path w="5568589" h="7775011" extrusionOk="0">
                <a:moveTo>
                  <a:pt x="0" y="0"/>
                </a:moveTo>
                <a:lnTo>
                  <a:pt x="5568589" y="0"/>
                </a:lnTo>
                <a:lnTo>
                  <a:pt x="5568589" y="7775012"/>
                </a:lnTo>
                <a:lnTo>
                  <a:pt x="0" y="7775012"/>
                </a:lnTo>
                <a:lnTo>
                  <a:pt x="0" y="0"/>
                </a:lnTo>
                <a:close/>
              </a:path>
            </a:pathLst>
          </a:custGeom>
          <a:blipFill rotWithShape="1">
            <a:blip r:embed="rId4">
              <a:alphaModFix/>
            </a:blip>
            <a:stretch>
              <a:fillRect/>
            </a:stretch>
          </a:blipFill>
          <a:ln>
            <a:noFill/>
          </a:ln>
        </p:spPr>
      </p:sp>
      <p:sp>
        <p:nvSpPr>
          <p:cNvPr id="3" name="TextBox 2">
            <a:extLst>
              <a:ext uri="{FF2B5EF4-FFF2-40B4-BE49-F238E27FC236}">
                <a16:creationId xmlns:a16="http://schemas.microsoft.com/office/drawing/2014/main" id="{D2475A89-0D7A-4117-B9B3-C220D337822D}"/>
              </a:ext>
            </a:extLst>
          </p:cNvPr>
          <p:cNvSpPr txBox="1"/>
          <p:nvPr/>
        </p:nvSpPr>
        <p:spPr>
          <a:xfrm>
            <a:off x="9328430" y="1308747"/>
            <a:ext cx="8543530" cy="8679299"/>
          </a:xfrm>
          <a:prstGeom prst="rect">
            <a:avLst/>
          </a:prstGeom>
          <a:noFill/>
        </p:spPr>
        <p:txBody>
          <a:bodyPr wrap="square" rtlCol="0">
            <a:spAutoFit/>
          </a:bodyPr>
          <a:lstStyle/>
          <a:p>
            <a:pPr algn="just"/>
            <a:r>
              <a:rPr lang="lt-LT" sz="3200" dirty="0">
                <a:latin typeface="Times New Roman" panose="02020603050405020304" pitchFamily="18" charset="0"/>
                <a:cs typeface="Times New Roman" panose="02020603050405020304" pitchFamily="18" charset="0"/>
              </a:rPr>
              <a:t>Ši Erasmus+ stažuotė mums buvo vertinga profesinė ir asmeninė patirtis. Stebėdamos Italijos pedagogų darbą, susipažinome su naujais ugdymo metodais, įtraukiojo ugdymo principais bei vaikų emocinės gerovės stiprinimo būdais. Įgyta patirtis paskatino dar labiau vertinti kūrybišką, </a:t>
            </a:r>
            <a:r>
              <a:rPr lang="lt-LT" sz="3200" dirty="0" err="1">
                <a:latin typeface="Times New Roman" panose="02020603050405020304" pitchFamily="18" charset="0"/>
                <a:cs typeface="Times New Roman" panose="02020603050405020304" pitchFamily="18" charset="0"/>
              </a:rPr>
              <a:t>patyriminį</a:t>
            </a:r>
            <a:r>
              <a:rPr lang="lt-LT" sz="3200" dirty="0">
                <a:latin typeface="Times New Roman" panose="02020603050405020304" pitchFamily="18" charset="0"/>
                <a:cs typeface="Times New Roman" panose="02020603050405020304" pitchFamily="18" charset="0"/>
              </a:rPr>
              <a:t> ir į vaiką orientuotą ugdymą.</a:t>
            </a:r>
          </a:p>
          <a:p>
            <a:pPr algn="just"/>
            <a:r>
              <a:rPr lang="lt-LT" sz="3200" dirty="0">
                <a:latin typeface="Times New Roman" panose="02020603050405020304" pitchFamily="18" charset="0"/>
                <a:cs typeface="Times New Roman" panose="02020603050405020304" pitchFamily="18" charset="0"/>
              </a:rPr>
              <a:t>Stažuotės metu sustiprinome profesines kompetencijas, tarpkultūrinio bendravimo įgūdžius bei komandinius gebėjimus. Parsivežėme naujų idėjų, kurias sieksime pritaikyti savo kasdienėje pedagoginėje veikloje, kuriant saugią, įtraukią ir vaikų poreikius atitinkančią ugdymo aplinką.</a:t>
            </a:r>
          </a:p>
          <a:p>
            <a:pPr algn="just"/>
            <a:r>
              <a:rPr lang="lt-LT" sz="3200" dirty="0">
                <a:latin typeface="Times New Roman" panose="02020603050405020304" pitchFamily="18" charset="0"/>
                <a:cs typeface="Times New Roman" panose="02020603050405020304" pitchFamily="18" charset="0"/>
              </a:rPr>
              <a:t>Dalyvavimas Erasmus+ projekte suteikė galimybę ne tik tobulėti profesinėje srityje, bet ir augti kaip asmenybėms, stiprinti bendradarbiavimą bei plėsti požiūrį į šiuolaikinį ugdymą.</a:t>
            </a:r>
          </a:p>
          <a:p>
            <a:endParaRPr lang="lt-LT" dirty="0"/>
          </a:p>
        </p:txBody>
      </p:sp>
      <p:pic>
        <p:nvPicPr>
          <p:cNvPr id="5" name="Paveikslėlis 4">
            <a:extLst>
              <a:ext uri="{FF2B5EF4-FFF2-40B4-BE49-F238E27FC236}">
                <a16:creationId xmlns:a16="http://schemas.microsoft.com/office/drawing/2014/main" id="{AC3FE9D6-1871-4860-9D46-9985C9D872A2}"/>
              </a:ext>
            </a:extLst>
          </p:cNvPr>
          <p:cNvPicPr>
            <a:picLocks noChangeAspect="1"/>
          </p:cNvPicPr>
          <p:nvPr/>
        </p:nvPicPr>
        <p:blipFill rotWithShape="1">
          <a:blip r:embed="rId5"/>
          <a:srcRect r="16946"/>
          <a:stretch/>
        </p:blipFill>
        <p:spPr>
          <a:xfrm rot="5400000">
            <a:off x="-89091" y="703934"/>
            <a:ext cx="9506611" cy="8584712"/>
          </a:xfrm>
          <a:prstGeom prst="rect">
            <a:avLst/>
          </a:prstGeom>
        </p:spPr>
      </p:pic>
      <p:pic>
        <p:nvPicPr>
          <p:cNvPr id="2" name="Paveikslėlis 1">
            <a:extLst>
              <a:ext uri="{FF2B5EF4-FFF2-40B4-BE49-F238E27FC236}">
                <a16:creationId xmlns:a16="http://schemas.microsoft.com/office/drawing/2014/main" id="{76230D44-9C53-4485-96FC-279B40DCBA40}"/>
              </a:ext>
            </a:extLst>
          </p:cNvPr>
          <p:cNvPicPr>
            <a:picLocks noChangeAspect="1"/>
          </p:cNvPicPr>
          <p:nvPr/>
        </p:nvPicPr>
        <p:blipFill>
          <a:blip r:embed="rId6"/>
          <a:stretch>
            <a:fillRect/>
          </a:stretch>
        </p:blipFill>
        <p:spPr>
          <a:xfrm>
            <a:off x="13483985" y="242985"/>
            <a:ext cx="4517528" cy="117053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39abf1dfa05_0_142"/>
          <p:cNvSpPr/>
          <p:nvPr/>
        </p:nvSpPr>
        <p:spPr>
          <a:xfrm>
            <a:off x="0" y="0"/>
            <a:ext cx="1847088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780" b="-770"/>
            </a:stretch>
          </a:blipFill>
          <a:ln>
            <a:noFill/>
          </a:ln>
        </p:spPr>
      </p:sp>
      <p:sp>
        <p:nvSpPr>
          <p:cNvPr id="235" name="Google Shape;235;g39abf1dfa05_0_142"/>
          <p:cNvSpPr/>
          <p:nvPr/>
        </p:nvSpPr>
        <p:spPr>
          <a:xfrm>
            <a:off x="14819206" y="-3420266"/>
            <a:ext cx="5568589" cy="7775011"/>
          </a:xfrm>
          <a:custGeom>
            <a:avLst/>
            <a:gdLst/>
            <a:ahLst/>
            <a:cxnLst/>
            <a:rect l="l" t="t" r="r" b="b"/>
            <a:pathLst>
              <a:path w="5568589" h="7775011" extrusionOk="0">
                <a:moveTo>
                  <a:pt x="0" y="0"/>
                </a:moveTo>
                <a:lnTo>
                  <a:pt x="5568589" y="0"/>
                </a:lnTo>
                <a:lnTo>
                  <a:pt x="5568589" y="7775011"/>
                </a:lnTo>
                <a:lnTo>
                  <a:pt x="0" y="7775011"/>
                </a:lnTo>
                <a:lnTo>
                  <a:pt x="0" y="0"/>
                </a:lnTo>
                <a:close/>
              </a:path>
            </a:pathLst>
          </a:custGeom>
          <a:blipFill rotWithShape="1">
            <a:blip r:embed="rId4">
              <a:alphaModFix/>
            </a:blip>
            <a:stretch>
              <a:fillRect/>
            </a:stretch>
          </a:blipFill>
          <a:ln>
            <a:noFill/>
          </a:ln>
        </p:spPr>
      </p:sp>
      <p:sp>
        <p:nvSpPr>
          <p:cNvPr id="236" name="Google Shape;236;g39abf1dfa05_0_142"/>
          <p:cNvSpPr/>
          <p:nvPr/>
        </p:nvSpPr>
        <p:spPr>
          <a:xfrm>
            <a:off x="1984389" y="1749194"/>
            <a:ext cx="5568589" cy="7775011"/>
          </a:xfrm>
          <a:custGeom>
            <a:avLst/>
            <a:gdLst/>
            <a:ahLst/>
            <a:cxnLst/>
            <a:rect l="l" t="t" r="r" b="b"/>
            <a:pathLst>
              <a:path w="5568589" h="7775011" extrusionOk="0">
                <a:moveTo>
                  <a:pt x="0" y="0"/>
                </a:moveTo>
                <a:lnTo>
                  <a:pt x="5568589" y="0"/>
                </a:lnTo>
                <a:lnTo>
                  <a:pt x="5568589" y="7775012"/>
                </a:lnTo>
                <a:lnTo>
                  <a:pt x="0" y="7775012"/>
                </a:lnTo>
                <a:lnTo>
                  <a:pt x="0" y="0"/>
                </a:lnTo>
                <a:close/>
              </a:path>
            </a:pathLst>
          </a:custGeom>
          <a:blipFill rotWithShape="1">
            <a:blip r:embed="rId4">
              <a:alphaModFix/>
            </a:blip>
            <a:stretch>
              <a:fillRect/>
            </a:stretch>
          </a:blipFill>
          <a:ln>
            <a:noFill/>
          </a:ln>
        </p:spPr>
      </p:sp>
      <p:sp>
        <p:nvSpPr>
          <p:cNvPr id="237" name="Google Shape;237;g39abf1dfa05_0_142"/>
          <p:cNvSpPr txBox="1"/>
          <p:nvPr/>
        </p:nvSpPr>
        <p:spPr>
          <a:xfrm>
            <a:off x="5385527" y="5432997"/>
            <a:ext cx="75168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a:p>
        </p:txBody>
      </p:sp>
      <p:sp>
        <p:nvSpPr>
          <p:cNvPr id="238" name="Google Shape;238;g39abf1dfa05_0_142"/>
          <p:cNvSpPr txBox="1"/>
          <p:nvPr/>
        </p:nvSpPr>
        <p:spPr>
          <a:xfrm>
            <a:off x="9325962" y="467239"/>
            <a:ext cx="6257604" cy="2843855"/>
          </a:xfrm>
          <a:prstGeom prst="rect">
            <a:avLst/>
          </a:prstGeom>
          <a:noFill/>
          <a:ln>
            <a:noFill/>
          </a:ln>
        </p:spPr>
        <p:txBody>
          <a:bodyPr spcFirstLastPara="1" wrap="square" lIns="0" tIns="0" rIns="0" bIns="0" anchor="t" anchorCtr="0">
            <a:spAutoFit/>
          </a:bodyPr>
          <a:lstStyle/>
          <a:p>
            <a:pPr marL="0" marR="0" lvl="0" indent="0" algn="ctr" rtl="0">
              <a:lnSpc>
                <a:spcPct val="139994"/>
              </a:lnSpc>
              <a:spcBef>
                <a:spcPts val="0"/>
              </a:spcBef>
              <a:spcAft>
                <a:spcPts val="0"/>
              </a:spcAft>
              <a:buNone/>
            </a:pPr>
            <a:endParaRPr lang="lt-LT" sz="6600" b="1" dirty="0">
              <a:solidFill>
                <a:srgbClr val="002B58"/>
              </a:solidFill>
              <a:latin typeface="Times New Roman" panose="02020603050405020304" pitchFamily="18" charset="0"/>
              <a:ea typeface="Monda"/>
              <a:cs typeface="Times New Roman" panose="02020603050405020304" pitchFamily="18" charset="0"/>
              <a:sym typeface="Monda"/>
            </a:endParaRPr>
          </a:p>
          <a:p>
            <a:pPr marL="0" marR="0" lvl="0" indent="0" algn="ctr" rtl="0">
              <a:lnSpc>
                <a:spcPct val="139994"/>
              </a:lnSpc>
              <a:spcBef>
                <a:spcPts val="0"/>
              </a:spcBef>
              <a:spcAft>
                <a:spcPts val="0"/>
              </a:spcAft>
              <a:buNone/>
            </a:pPr>
            <a:r>
              <a:rPr lang="en-US" sz="6600" b="1" dirty="0" err="1">
                <a:solidFill>
                  <a:srgbClr val="002B58"/>
                </a:solidFill>
                <a:latin typeface="Times New Roman" panose="02020603050405020304" pitchFamily="18" charset="0"/>
                <a:ea typeface="Monda"/>
                <a:cs typeface="Times New Roman" panose="02020603050405020304" pitchFamily="18" charset="0"/>
                <a:sym typeface="Monda"/>
              </a:rPr>
              <a:t>Kipras</a:t>
            </a:r>
            <a:endParaRPr lang="en-US" sz="6600" dirty="0">
              <a:latin typeface="Times New Roman" panose="02020603050405020304" pitchFamily="18" charset="0"/>
              <a:cs typeface="Times New Roman" panose="02020603050405020304" pitchFamily="18" charset="0"/>
            </a:endParaRPr>
          </a:p>
        </p:txBody>
      </p:sp>
      <p:pic>
        <p:nvPicPr>
          <p:cNvPr id="2" name="Paveikslėlis 1">
            <a:extLst>
              <a:ext uri="{FF2B5EF4-FFF2-40B4-BE49-F238E27FC236}">
                <a16:creationId xmlns:a16="http://schemas.microsoft.com/office/drawing/2014/main" id="{1CAB90BC-0733-4C3C-A8D9-299B4624E49D}"/>
              </a:ext>
            </a:extLst>
          </p:cNvPr>
          <p:cNvPicPr>
            <a:picLocks noChangeAspect="1"/>
          </p:cNvPicPr>
          <p:nvPr/>
        </p:nvPicPr>
        <p:blipFill>
          <a:blip r:embed="rId5"/>
          <a:stretch>
            <a:fillRect/>
          </a:stretch>
        </p:blipFill>
        <p:spPr>
          <a:xfrm>
            <a:off x="405085" y="181229"/>
            <a:ext cx="7467328" cy="9956438"/>
          </a:xfrm>
          <a:prstGeom prst="rect">
            <a:avLst/>
          </a:prstGeom>
        </p:spPr>
      </p:pic>
      <p:sp>
        <p:nvSpPr>
          <p:cNvPr id="4" name="TextBox 3">
            <a:extLst>
              <a:ext uri="{FF2B5EF4-FFF2-40B4-BE49-F238E27FC236}">
                <a16:creationId xmlns:a16="http://schemas.microsoft.com/office/drawing/2014/main" id="{D2EB78C4-CB79-4732-89EA-12BC5243ED63}"/>
              </a:ext>
            </a:extLst>
          </p:cNvPr>
          <p:cNvSpPr txBox="1"/>
          <p:nvPr/>
        </p:nvSpPr>
        <p:spPr>
          <a:xfrm>
            <a:off x="8599034" y="3878682"/>
            <a:ext cx="8669756" cy="3539430"/>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Kovo</a:t>
            </a:r>
            <a:r>
              <a:rPr lang="en-US" sz="3200" dirty="0">
                <a:latin typeface="Times New Roman" panose="02020603050405020304" pitchFamily="18" charset="0"/>
                <a:cs typeface="Times New Roman" panose="02020603050405020304" pitchFamily="18" charset="0"/>
              </a:rPr>
              <a:t> 22 – 28 </a:t>
            </a:r>
            <a:r>
              <a:rPr lang="en-US" sz="3200" dirty="0" err="1">
                <a:latin typeface="Times New Roman" panose="02020603050405020304" pitchFamily="18" charset="0"/>
                <a:cs typeface="Times New Roman" panose="02020603050405020304" pitchFamily="18" charset="0"/>
              </a:rPr>
              <a:t>dienomis</a:t>
            </a:r>
            <a:r>
              <a:rPr lang="en-US" sz="3200" dirty="0">
                <a:latin typeface="Times New Roman" panose="02020603050405020304" pitchFamily="18" charset="0"/>
                <a:cs typeface="Times New Roman" panose="02020603050405020304" pitchFamily="18" charset="0"/>
              </a:rPr>
              <a:t> </a:t>
            </a:r>
            <a:r>
              <a:rPr lang="lt-LT" sz="3200" dirty="0">
                <a:latin typeface="Times New Roman" panose="02020603050405020304" pitchFamily="18" charset="0"/>
                <a:cs typeface="Times New Roman" panose="02020603050405020304" pitchFamily="18" charset="0"/>
              </a:rPr>
              <a:t>trečioji </a:t>
            </a:r>
            <a:r>
              <a:rPr lang="en-US" sz="3200" dirty="0" err="1">
                <a:latin typeface="Times New Roman" panose="02020603050405020304" pitchFamily="18" charset="0"/>
                <a:cs typeface="Times New Roman" panose="02020603050405020304" pitchFamily="18" charset="0"/>
              </a:rPr>
              <a:t>darželio</a:t>
            </a:r>
            <a:r>
              <a:rPr lang="en-US" sz="3200" dirty="0">
                <a:latin typeface="Times New Roman" panose="02020603050405020304" pitchFamily="18" charset="0"/>
                <a:cs typeface="Times New Roman" panose="02020603050405020304" pitchFamily="18" charset="0"/>
              </a:rPr>
              <a:t> </a:t>
            </a:r>
            <a:r>
              <a:rPr lang="lt-LT" sz="3200" dirty="0">
                <a:latin typeface="Times New Roman" panose="02020603050405020304" pitchFamily="18" charset="0"/>
                <a:cs typeface="Times New Roman" panose="02020603050405020304" pitchFamily="18" charset="0"/>
              </a:rPr>
              <a:t>mobilumo </a:t>
            </a:r>
            <a:r>
              <a:rPr lang="en-US" sz="3200" dirty="0" err="1">
                <a:latin typeface="Times New Roman" panose="02020603050405020304" pitchFamily="18" charset="0"/>
                <a:cs typeface="Times New Roman" panose="02020603050405020304" pitchFamily="18" charset="0"/>
              </a:rPr>
              <a:t>komanda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sudaryta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iš</a:t>
            </a:r>
            <a:r>
              <a:rPr lang="en-US" sz="3200" dirty="0">
                <a:latin typeface="Times New Roman" panose="02020603050405020304" pitchFamily="18" charset="0"/>
                <a:cs typeface="Times New Roman" panose="02020603050405020304" pitchFamily="18" charset="0"/>
              </a:rPr>
              <a:t> </a:t>
            </a:r>
            <a:r>
              <a:rPr lang="lt-LT" sz="3200" dirty="0">
                <a:latin typeface="Times New Roman" panose="02020603050405020304" pitchFamily="18" charset="0"/>
                <a:cs typeface="Times New Roman" panose="02020603050405020304" pitchFamily="18" charset="0"/>
              </a:rPr>
              <a:t>dviejų </a:t>
            </a:r>
            <a:r>
              <a:rPr lang="en-US" sz="3200" dirty="0" err="1">
                <a:latin typeface="Times New Roman" panose="02020603050405020304" pitchFamily="18" charset="0"/>
                <a:cs typeface="Times New Roman" panose="02020603050405020304" pitchFamily="18" charset="0"/>
              </a:rPr>
              <a:t>ikimokyklinio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ugdymo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mokytojų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priešmokyklinio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ugdymo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mokytojos</a:t>
            </a:r>
            <a:r>
              <a:rPr lang="en-US" sz="3200" dirty="0">
                <a:latin typeface="Times New Roman" panose="02020603050405020304" pitchFamily="18" charset="0"/>
                <a:cs typeface="Times New Roman" panose="02020603050405020304" pitchFamily="18" charset="0"/>
              </a:rPr>
              <a:t> </a:t>
            </a:r>
            <a:r>
              <a:rPr lang="lt-LT" sz="3200" dirty="0">
                <a:latin typeface="Times New Roman" panose="02020603050405020304" pitchFamily="18" charset="0"/>
                <a:cs typeface="Times New Roman" panose="02020603050405020304" pitchFamily="18" charset="0"/>
              </a:rPr>
              <a:t>ir</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socialinės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pedagogės</a:t>
            </a:r>
            <a:r>
              <a:rPr lang="lt-LT"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lankėsi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Kipre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Pafoso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mieste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esanči</a:t>
            </a:r>
            <a:r>
              <a:rPr lang="lt-LT" sz="3200" dirty="0">
                <a:latin typeface="Times New Roman" panose="02020603050405020304" pitchFamily="18" charset="0"/>
                <a:cs typeface="Times New Roman" panose="02020603050405020304" pitchFamily="18" charset="0"/>
              </a:rPr>
              <a:t>oje</a:t>
            </a:r>
            <a:r>
              <a:rPr lang="en-US" sz="3200" dirty="0">
                <a:latin typeface="Times New Roman" panose="02020603050405020304" pitchFamily="18" charset="0"/>
                <a:cs typeface="Times New Roman" panose="02020603050405020304" pitchFamily="18" charset="0"/>
              </a:rPr>
              <a:t> </a:t>
            </a:r>
            <a:r>
              <a:rPr lang="lt-LT" sz="3200" b="1" dirty="0" err="1">
                <a:latin typeface="Times New Roman" panose="02020603050405020304" pitchFamily="18" charset="0"/>
                <a:cs typeface="Times New Roman" panose="02020603050405020304" pitchFamily="18" charset="0"/>
              </a:rPr>
              <a:t>Alternative</a:t>
            </a:r>
            <a:r>
              <a:rPr lang="lt-LT" sz="3200" b="1" dirty="0">
                <a:latin typeface="Times New Roman" panose="02020603050405020304" pitchFamily="18" charset="0"/>
                <a:cs typeface="Times New Roman" panose="02020603050405020304" pitchFamily="18" charset="0"/>
              </a:rPr>
              <a:t> </a:t>
            </a:r>
            <a:r>
              <a:rPr lang="lt-LT" sz="3200" b="1" dirty="0" err="1">
                <a:latin typeface="Times New Roman" panose="02020603050405020304" pitchFamily="18" charset="0"/>
                <a:cs typeface="Times New Roman" panose="02020603050405020304" pitchFamily="18" charset="0"/>
              </a:rPr>
              <a:t>Kindergarten</a:t>
            </a:r>
            <a:r>
              <a:rPr lang="lt-LT" sz="3200" b="1" dirty="0">
                <a:latin typeface="Times New Roman" panose="02020603050405020304" pitchFamily="18" charset="0"/>
                <a:cs typeface="Times New Roman" panose="02020603050405020304" pitchFamily="18" charset="0"/>
              </a:rPr>
              <a:t> &amp; </a:t>
            </a:r>
            <a:r>
              <a:rPr lang="lt-LT" sz="3200" b="1" dirty="0" err="1">
                <a:latin typeface="Times New Roman" panose="02020603050405020304" pitchFamily="18" charset="0"/>
                <a:cs typeface="Times New Roman" panose="02020603050405020304" pitchFamily="18" charset="0"/>
              </a:rPr>
              <a:t>Pre-Primary</a:t>
            </a:r>
            <a:r>
              <a:rPr lang="lt-LT" sz="3200" b="1" dirty="0">
                <a:latin typeface="Times New Roman" panose="02020603050405020304" pitchFamily="18" charset="0"/>
                <a:cs typeface="Times New Roman" panose="02020603050405020304" pitchFamily="18" charset="0"/>
              </a:rPr>
              <a:t> English </a:t>
            </a:r>
            <a:r>
              <a:rPr lang="lt-LT" sz="3200" b="1" dirty="0" err="1">
                <a:latin typeface="Times New Roman" panose="02020603050405020304" pitchFamily="18" charset="0"/>
                <a:cs typeface="Times New Roman" panose="02020603050405020304" pitchFamily="18" charset="0"/>
              </a:rPr>
              <a:t>School</a:t>
            </a:r>
            <a:r>
              <a:rPr lang="en-US" sz="3200" dirty="0">
                <a:latin typeface="Times New Roman" panose="02020603050405020304" pitchFamily="18" charset="0"/>
                <a:cs typeface="Times New Roman" panose="02020603050405020304" pitchFamily="18" charset="0"/>
              </a:rPr>
              <a:t> </a:t>
            </a:r>
            <a:r>
              <a:rPr lang="en-US" sz="3200" b="1" i="1" dirty="0">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Nova</a:t>
            </a:r>
            <a:r>
              <a:rPr lang="en-US" sz="3200" b="1" i="1" dirty="0">
                <a:latin typeface="Times New Roman" panose="02020603050405020304" pitchFamily="18" charset="0"/>
                <a:cs typeface="Times New Roman" panose="02020603050405020304" pitchFamily="18" charset="0"/>
              </a:rPr>
              <a:t>“</a:t>
            </a:r>
            <a:r>
              <a:rPr lang="lt-LT" sz="3200" b="1" i="1" dirty="0">
                <a:latin typeface="Times New Roman" panose="02020603050405020304" pitchFamily="18" charset="0"/>
                <a:cs typeface="Times New Roman" panose="02020603050405020304" pitchFamily="18" charset="0"/>
              </a:rPr>
              <a:t> </a:t>
            </a:r>
            <a:r>
              <a:rPr lang="lt-LT" sz="3200" dirty="0">
                <a:latin typeface="Times New Roman" panose="02020603050405020304" pitchFamily="18" charset="0"/>
                <a:cs typeface="Times New Roman" panose="02020603050405020304" pitchFamily="18" charset="0"/>
              </a:rPr>
              <a:t>ugdymo įstaigoje</a:t>
            </a:r>
            <a:r>
              <a:rPr lang="en-US" sz="3200" dirty="0">
                <a:latin typeface="Times New Roman" panose="02020603050405020304" pitchFamily="18" charset="0"/>
                <a:cs typeface="Times New Roman" panose="02020603050405020304" pitchFamily="18" charset="0"/>
              </a:rPr>
              <a:t>. </a:t>
            </a:r>
            <a:endParaRPr lang="lt-LT" sz="3200" dirty="0">
              <a:latin typeface="Times New Roman" panose="02020603050405020304" pitchFamily="18" charset="0"/>
              <a:cs typeface="Times New Roman" panose="02020603050405020304" pitchFamily="18" charset="0"/>
            </a:endParaRPr>
          </a:p>
        </p:txBody>
      </p:sp>
      <p:pic>
        <p:nvPicPr>
          <p:cNvPr id="10" name="Paveikslėlis 9">
            <a:extLst>
              <a:ext uri="{FF2B5EF4-FFF2-40B4-BE49-F238E27FC236}">
                <a16:creationId xmlns:a16="http://schemas.microsoft.com/office/drawing/2014/main" id="{435C262B-5D86-486E-8E8E-8C3C8AFDD5F8}"/>
              </a:ext>
            </a:extLst>
          </p:cNvPr>
          <p:cNvPicPr>
            <a:picLocks noChangeAspect="1"/>
          </p:cNvPicPr>
          <p:nvPr/>
        </p:nvPicPr>
        <p:blipFill>
          <a:blip r:embed="rId6"/>
          <a:stretch>
            <a:fillRect/>
          </a:stretch>
        </p:blipFill>
        <p:spPr>
          <a:xfrm>
            <a:off x="13773150" y="291665"/>
            <a:ext cx="4514850" cy="11715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39abf1dfa05_0_182"/>
          <p:cNvSpPr/>
          <p:nvPr/>
        </p:nvSpPr>
        <p:spPr>
          <a:xfrm>
            <a:off x="287950" y="0"/>
            <a:ext cx="1847088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780" b="-770"/>
            </a:stretch>
          </a:blipFill>
          <a:ln>
            <a:noFill/>
          </a:ln>
        </p:spPr>
        <p:txBody>
          <a:bodyPr/>
          <a:lstStyle/>
          <a:p>
            <a:endParaRPr lang="lt-LT" dirty="0"/>
          </a:p>
        </p:txBody>
      </p:sp>
      <p:sp>
        <p:nvSpPr>
          <p:cNvPr id="257" name="Google Shape;257;g39abf1dfa05_0_182"/>
          <p:cNvSpPr/>
          <p:nvPr/>
        </p:nvSpPr>
        <p:spPr>
          <a:xfrm>
            <a:off x="14819206" y="-3420266"/>
            <a:ext cx="5568589" cy="7775011"/>
          </a:xfrm>
          <a:custGeom>
            <a:avLst/>
            <a:gdLst/>
            <a:ahLst/>
            <a:cxnLst/>
            <a:rect l="l" t="t" r="r" b="b"/>
            <a:pathLst>
              <a:path w="5568589" h="7775011" extrusionOk="0">
                <a:moveTo>
                  <a:pt x="0" y="0"/>
                </a:moveTo>
                <a:lnTo>
                  <a:pt x="5568589" y="0"/>
                </a:lnTo>
                <a:lnTo>
                  <a:pt x="5568589" y="7775011"/>
                </a:lnTo>
                <a:lnTo>
                  <a:pt x="0" y="7775011"/>
                </a:lnTo>
                <a:lnTo>
                  <a:pt x="0" y="0"/>
                </a:lnTo>
                <a:close/>
              </a:path>
            </a:pathLst>
          </a:custGeom>
          <a:blipFill rotWithShape="1">
            <a:blip r:embed="rId4">
              <a:alphaModFix/>
            </a:blip>
            <a:stretch>
              <a:fillRect/>
            </a:stretch>
          </a:blipFill>
          <a:ln>
            <a:noFill/>
          </a:ln>
        </p:spPr>
      </p:sp>
      <p:sp>
        <p:nvSpPr>
          <p:cNvPr id="259" name="Google Shape;259;g39abf1dfa05_0_182"/>
          <p:cNvSpPr txBox="1"/>
          <p:nvPr/>
        </p:nvSpPr>
        <p:spPr>
          <a:xfrm>
            <a:off x="5385527" y="5432997"/>
            <a:ext cx="75168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a:p>
        </p:txBody>
      </p:sp>
      <p:pic>
        <p:nvPicPr>
          <p:cNvPr id="7" name="Paveikslėlis 6">
            <a:extLst>
              <a:ext uri="{FF2B5EF4-FFF2-40B4-BE49-F238E27FC236}">
                <a16:creationId xmlns:a16="http://schemas.microsoft.com/office/drawing/2014/main" id="{5C328497-6306-48E6-A957-EA342E172C35}"/>
              </a:ext>
            </a:extLst>
          </p:cNvPr>
          <p:cNvPicPr>
            <a:picLocks noChangeAspect="1"/>
          </p:cNvPicPr>
          <p:nvPr/>
        </p:nvPicPr>
        <p:blipFill>
          <a:blip r:embed="rId5"/>
          <a:stretch>
            <a:fillRect/>
          </a:stretch>
        </p:blipFill>
        <p:spPr>
          <a:xfrm>
            <a:off x="285909" y="300038"/>
            <a:ext cx="5568589" cy="9686924"/>
          </a:xfrm>
          <a:prstGeom prst="rect">
            <a:avLst/>
          </a:prstGeom>
        </p:spPr>
      </p:pic>
      <p:pic>
        <p:nvPicPr>
          <p:cNvPr id="9" name="Paveikslėlis 8">
            <a:extLst>
              <a:ext uri="{FF2B5EF4-FFF2-40B4-BE49-F238E27FC236}">
                <a16:creationId xmlns:a16="http://schemas.microsoft.com/office/drawing/2014/main" id="{1A552377-B917-4313-8602-2E955627ED96}"/>
              </a:ext>
            </a:extLst>
          </p:cNvPr>
          <p:cNvPicPr>
            <a:picLocks noChangeAspect="1"/>
          </p:cNvPicPr>
          <p:nvPr/>
        </p:nvPicPr>
        <p:blipFill>
          <a:blip r:embed="rId6"/>
          <a:stretch>
            <a:fillRect/>
          </a:stretch>
        </p:blipFill>
        <p:spPr>
          <a:xfrm>
            <a:off x="6615112" y="5196565"/>
            <a:ext cx="3400425" cy="5075823"/>
          </a:xfrm>
          <a:prstGeom prst="rect">
            <a:avLst/>
          </a:prstGeom>
        </p:spPr>
      </p:pic>
      <p:pic>
        <p:nvPicPr>
          <p:cNvPr id="11" name="Paveikslėlis 10">
            <a:extLst>
              <a:ext uri="{FF2B5EF4-FFF2-40B4-BE49-F238E27FC236}">
                <a16:creationId xmlns:a16="http://schemas.microsoft.com/office/drawing/2014/main" id="{2E760BDA-82DE-45C0-B215-02D4B70C39B8}"/>
              </a:ext>
            </a:extLst>
          </p:cNvPr>
          <p:cNvPicPr>
            <a:picLocks noChangeAspect="1"/>
          </p:cNvPicPr>
          <p:nvPr/>
        </p:nvPicPr>
        <p:blipFill>
          <a:blip r:embed="rId7"/>
          <a:stretch>
            <a:fillRect/>
          </a:stretch>
        </p:blipFill>
        <p:spPr>
          <a:xfrm>
            <a:off x="6615112" y="75414"/>
            <a:ext cx="3400424" cy="5015022"/>
          </a:xfrm>
          <a:prstGeom prst="rect">
            <a:avLst/>
          </a:prstGeom>
        </p:spPr>
      </p:pic>
      <p:sp>
        <p:nvSpPr>
          <p:cNvPr id="12" name="TextBox 11">
            <a:extLst>
              <a:ext uri="{FF2B5EF4-FFF2-40B4-BE49-F238E27FC236}">
                <a16:creationId xmlns:a16="http://schemas.microsoft.com/office/drawing/2014/main" id="{3CA04F59-9B7B-4940-B2CB-D9904BED5490}"/>
              </a:ext>
            </a:extLst>
          </p:cNvPr>
          <p:cNvSpPr txBox="1"/>
          <p:nvPr/>
        </p:nvSpPr>
        <p:spPr>
          <a:xfrm>
            <a:off x="10658169" y="2786097"/>
            <a:ext cx="7595852" cy="5016758"/>
          </a:xfrm>
          <a:prstGeom prst="rect">
            <a:avLst/>
          </a:prstGeom>
          <a:noFill/>
        </p:spPr>
        <p:txBody>
          <a:bodyPr wrap="square" rtlCol="0">
            <a:spAutoFit/>
          </a:bodyPr>
          <a:lstStyle/>
          <a:p>
            <a:pPr algn="just"/>
            <a:r>
              <a:rPr lang="lt-LT" sz="3200" dirty="0">
                <a:latin typeface="Times New Roman" panose="02020603050405020304" pitchFamily="18" charset="0"/>
                <a:cs typeface="Times New Roman" panose="02020603050405020304" pitchFamily="18" charset="0"/>
              </a:rPr>
              <a:t>Trečioji mobilumo komanda s</a:t>
            </a:r>
            <a:r>
              <a:rPr lang="en-US" sz="3200" dirty="0" err="1">
                <a:latin typeface="Times New Roman" panose="02020603050405020304" pitchFamily="18" charset="0"/>
                <a:cs typeface="Times New Roman" panose="02020603050405020304" pitchFamily="18" charset="0"/>
              </a:rPr>
              <a:t>usipažino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a:t>
            </a:r>
            <a:r>
              <a:rPr lang="en-US" sz="3200" dirty="0">
                <a:latin typeface="Times New Roman" panose="02020603050405020304" pitchFamily="18" charset="0"/>
                <a:cs typeface="Times New Roman" panose="02020603050405020304" pitchFamily="18" charset="0"/>
              </a:rPr>
              <a:t> </a:t>
            </a:r>
            <a:r>
              <a:rPr lang="lt-LT" sz="3200" dirty="0">
                <a:latin typeface="Times New Roman" panose="02020603050405020304" pitchFamily="18" charset="0"/>
                <a:cs typeface="Times New Roman" panose="02020603050405020304" pitchFamily="18" charset="0"/>
              </a:rPr>
              <a:t>įstaigos </a:t>
            </a:r>
            <a:r>
              <a:rPr lang="en-US" sz="3200" dirty="0" err="1">
                <a:latin typeface="Times New Roman" panose="02020603050405020304" pitchFamily="18" charset="0"/>
                <a:cs typeface="Times New Roman" panose="02020603050405020304" pitchFamily="18" charset="0"/>
              </a:rPr>
              <a:t>darbotvarke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veiklos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specifika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pristatė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savo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darželį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Kipriečių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darželis</a:t>
            </a:r>
            <a:r>
              <a:rPr lang="en-US" sz="3200" dirty="0">
                <a:latin typeface="Times New Roman" panose="02020603050405020304" pitchFamily="18" charset="0"/>
                <a:cs typeface="Times New Roman" panose="02020603050405020304" pitchFamily="18" charset="0"/>
              </a:rPr>
              <a:t> „Nova“ </a:t>
            </a:r>
            <a:r>
              <a:rPr lang="en-US" sz="3200" dirty="0" err="1">
                <a:latin typeface="Times New Roman" panose="02020603050405020304" pitchFamily="18" charset="0"/>
                <a:cs typeface="Times New Roman" panose="02020603050405020304" pitchFamily="18" charset="0"/>
              </a:rPr>
              <a:t>unikalus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kad</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jame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visi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vaikai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ugdomi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anglų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kalba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Jį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lanko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skirtingų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tautybių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ir</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įvairių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gebėjimų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vaikai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Kipre</a:t>
            </a:r>
            <a:r>
              <a:rPr lang="en-US" sz="3200" dirty="0">
                <a:latin typeface="Times New Roman" panose="02020603050405020304" pitchFamily="18" charset="0"/>
                <a:cs typeface="Times New Roman" panose="02020603050405020304" pitchFamily="18" charset="0"/>
              </a:rPr>
              <a:t> dvi </a:t>
            </a:r>
            <a:r>
              <a:rPr lang="en-US" sz="3200" dirty="0" err="1">
                <a:latin typeface="Times New Roman" panose="02020603050405020304" pitchFamily="18" charset="0"/>
                <a:cs typeface="Times New Roman" panose="02020603050405020304" pitchFamily="18" charset="0"/>
              </a:rPr>
              <a:t>valstybinės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kalbos</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graikų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ir</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anglų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Vaikai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ruošiami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integruotis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vietos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bendruomenėje</a:t>
            </a:r>
            <a:r>
              <a:rPr lang="en-US" sz="3200" dirty="0">
                <a:latin typeface="Times New Roman" panose="02020603050405020304" pitchFamily="18" charset="0"/>
                <a:cs typeface="Times New Roman" panose="02020603050405020304" pitchFamily="18" charset="0"/>
              </a:rPr>
              <a:t> per </a:t>
            </a:r>
            <a:r>
              <a:rPr lang="en-US" sz="3200" dirty="0" err="1">
                <a:latin typeface="Times New Roman" panose="02020603050405020304" pitchFamily="18" charset="0"/>
                <a:cs typeface="Times New Roman" panose="02020603050405020304" pitchFamily="18" charset="0"/>
              </a:rPr>
              <a:t>žaidybinį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pokalbio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projektinės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veiklos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patirtinį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bendradarbiavimo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ir</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kitus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metodus</a:t>
            </a:r>
            <a:r>
              <a:rPr lang="en-US" sz="3200" dirty="0">
                <a:latin typeface="Times New Roman" panose="02020603050405020304" pitchFamily="18" charset="0"/>
                <a:cs typeface="Times New Roman" panose="02020603050405020304" pitchFamily="18" charset="0"/>
              </a:rPr>
              <a:t>.</a:t>
            </a:r>
            <a:endParaRPr lang="lt-LT" sz="3200" dirty="0">
              <a:latin typeface="Times New Roman" panose="02020603050405020304" pitchFamily="18" charset="0"/>
              <a:cs typeface="Times New Roman" panose="02020603050405020304" pitchFamily="18" charset="0"/>
            </a:endParaRPr>
          </a:p>
        </p:txBody>
      </p:sp>
      <p:pic>
        <p:nvPicPr>
          <p:cNvPr id="16" name="Paveikslėlis 15">
            <a:extLst>
              <a:ext uri="{FF2B5EF4-FFF2-40B4-BE49-F238E27FC236}">
                <a16:creationId xmlns:a16="http://schemas.microsoft.com/office/drawing/2014/main" id="{F73D0AA4-EE18-4997-89C8-CA7F76CA158D}"/>
              </a:ext>
            </a:extLst>
          </p:cNvPr>
          <p:cNvPicPr>
            <a:picLocks noChangeAspect="1"/>
          </p:cNvPicPr>
          <p:nvPr/>
        </p:nvPicPr>
        <p:blipFill>
          <a:blip r:embed="rId8"/>
          <a:stretch>
            <a:fillRect/>
          </a:stretch>
        </p:blipFill>
        <p:spPr>
          <a:xfrm>
            <a:off x="13773150" y="291665"/>
            <a:ext cx="4514850" cy="11715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39abf1dfa05_0_152"/>
          <p:cNvSpPr/>
          <p:nvPr/>
        </p:nvSpPr>
        <p:spPr>
          <a:xfrm>
            <a:off x="0" y="-5973"/>
            <a:ext cx="1847088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780" b="-770"/>
            </a:stretch>
          </a:blipFill>
          <a:ln>
            <a:noFill/>
          </a:ln>
        </p:spPr>
      </p:sp>
      <p:sp>
        <p:nvSpPr>
          <p:cNvPr id="246" name="Google Shape;246;g39abf1dfa05_0_152"/>
          <p:cNvSpPr/>
          <p:nvPr/>
        </p:nvSpPr>
        <p:spPr>
          <a:xfrm>
            <a:off x="14790631" y="-3420266"/>
            <a:ext cx="5568589" cy="7775011"/>
          </a:xfrm>
          <a:custGeom>
            <a:avLst/>
            <a:gdLst/>
            <a:ahLst/>
            <a:cxnLst/>
            <a:rect l="l" t="t" r="r" b="b"/>
            <a:pathLst>
              <a:path w="5568589" h="7775011" extrusionOk="0">
                <a:moveTo>
                  <a:pt x="0" y="0"/>
                </a:moveTo>
                <a:lnTo>
                  <a:pt x="5568589" y="0"/>
                </a:lnTo>
                <a:lnTo>
                  <a:pt x="5568589" y="7775011"/>
                </a:lnTo>
                <a:lnTo>
                  <a:pt x="0" y="7775011"/>
                </a:lnTo>
                <a:lnTo>
                  <a:pt x="0" y="0"/>
                </a:lnTo>
                <a:close/>
              </a:path>
            </a:pathLst>
          </a:custGeom>
          <a:blipFill rotWithShape="1">
            <a:blip r:embed="rId4">
              <a:alphaModFix/>
            </a:blip>
            <a:stretch>
              <a:fillRect/>
            </a:stretch>
          </a:blipFill>
          <a:ln>
            <a:noFill/>
          </a:ln>
        </p:spPr>
      </p:sp>
      <p:sp>
        <p:nvSpPr>
          <p:cNvPr id="247" name="Google Shape;247;g39abf1dfa05_0_152"/>
          <p:cNvSpPr/>
          <p:nvPr/>
        </p:nvSpPr>
        <p:spPr>
          <a:xfrm>
            <a:off x="1984389" y="1749194"/>
            <a:ext cx="5568589" cy="7775011"/>
          </a:xfrm>
          <a:custGeom>
            <a:avLst/>
            <a:gdLst/>
            <a:ahLst/>
            <a:cxnLst/>
            <a:rect l="l" t="t" r="r" b="b"/>
            <a:pathLst>
              <a:path w="5568589" h="7775011" extrusionOk="0">
                <a:moveTo>
                  <a:pt x="0" y="0"/>
                </a:moveTo>
                <a:lnTo>
                  <a:pt x="5568589" y="0"/>
                </a:lnTo>
                <a:lnTo>
                  <a:pt x="5568589" y="7775012"/>
                </a:lnTo>
                <a:lnTo>
                  <a:pt x="0" y="7775012"/>
                </a:lnTo>
                <a:lnTo>
                  <a:pt x="0" y="0"/>
                </a:lnTo>
                <a:close/>
              </a:path>
            </a:pathLst>
          </a:custGeom>
          <a:blipFill rotWithShape="1">
            <a:blip r:embed="rId4">
              <a:alphaModFix/>
            </a:blip>
            <a:stretch>
              <a:fillRect/>
            </a:stretch>
          </a:blipFill>
          <a:ln>
            <a:noFill/>
          </a:ln>
        </p:spPr>
      </p:sp>
      <p:sp>
        <p:nvSpPr>
          <p:cNvPr id="248" name="Google Shape;248;g39abf1dfa05_0_152"/>
          <p:cNvSpPr txBox="1"/>
          <p:nvPr/>
        </p:nvSpPr>
        <p:spPr>
          <a:xfrm>
            <a:off x="5385527" y="5432997"/>
            <a:ext cx="75168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a:p>
        </p:txBody>
      </p:sp>
      <p:pic>
        <p:nvPicPr>
          <p:cNvPr id="3" name="Paveikslėlis 2">
            <a:extLst>
              <a:ext uri="{FF2B5EF4-FFF2-40B4-BE49-F238E27FC236}">
                <a16:creationId xmlns:a16="http://schemas.microsoft.com/office/drawing/2014/main" id="{DDAF2A6C-B1AA-40DA-B2D1-C497395FABC5}"/>
              </a:ext>
            </a:extLst>
          </p:cNvPr>
          <p:cNvPicPr>
            <a:picLocks noChangeAspect="1"/>
          </p:cNvPicPr>
          <p:nvPr/>
        </p:nvPicPr>
        <p:blipFill>
          <a:blip r:embed="rId5"/>
          <a:stretch>
            <a:fillRect/>
          </a:stretch>
        </p:blipFill>
        <p:spPr>
          <a:xfrm>
            <a:off x="704723" y="3569282"/>
            <a:ext cx="4860297" cy="6345542"/>
          </a:xfrm>
          <a:prstGeom prst="rect">
            <a:avLst/>
          </a:prstGeom>
        </p:spPr>
      </p:pic>
      <p:pic>
        <p:nvPicPr>
          <p:cNvPr id="4" name="Paveikslėlis 3">
            <a:extLst>
              <a:ext uri="{FF2B5EF4-FFF2-40B4-BE49-F238E27FC236}">
                <a16:creationId xmlns:a16="http://schemas.microsoft.com/office/drawing/2014/main" id="{5BE1FE71-EDA3-40D2-BCA6-1381486CD623}"/>
              </a:ext>
            </a:extLst>
          </p:cNvPr>
          <p:cNvPicPr>
            <a:picLocks noChangeAspect="1"/>
          </p:cNvPicPr>
          <p:nvPr/>
        </p:nvPicPr>
        <p:blipFill>
          <a:blip r:embed="rId6"/>
          <a:stretch>
            <a:fillRect/>
          </a:stretch>
        </p:blipFill>
        <p:spPr>
          <a:xfrm>
            <a:off x="11445750" y="3053389"/>
            <a:ext cx="6714650" cy="7212264"/>
          </a:xfrm>
          <a:prstGeom prst="rect">
            <a:avLst/>
          </a:prstGeom>
        </p:spPr>
      </p:pic>
      <p:pic>
        <p:nvPicPr>
          <p:cNvPr id="5" name="Paveikslėlis 4">
            <a:extLst>
              <a:ext uri="{FF2B5EF4-FFF2-40B4-BE49-F238E27FC236}">
                <a16:creationId xmlns:a16="http://schemas.microsoft.com/office/drawing/2014/main" id="{43E35483-87E1-46B6-98FB-EA3BE4462736}"/>
              </a:ext>
            </a:extLst>
          </p:cNvPr>
          <p:cNvPicPr>
            <a:picLocks noChangeAspect="1"/>
          </p:cNvPicPr>
          <p:nvPr/>
        </p:nvPicPr>
        <p:blipFill>
          <a:blip r:embed="rId7"/>
          <a:stretch>
            <a:fillRect/>
          </a:stretch>
        </p:blipFill>
        <p:spPr>
          <a:xfrm>
            <a:off x="5880730" y="3494452"/>
            <a:ext cx="5013697" cy="6495201"/>
          </a:xfrm>
          <a:prstGeom prst="rect">
            <a:avLst/>
          </a:prstGeom>
        </p:spPr>
      </p:pic>
      <p:sp>
        <p:nvSpPr>
          <p:cNvPr id="6" name="TextBox 5">
            <a:extLst>
              <a:ext uri="{FF2B5EF4-FFF2-40B4-BE49-F238E27FC236}">
                <a16:creationId xmlns:a16="http://schemas.microsoft.com/office/drawing/2014/main" id="{7D7D1EC8-220F-45C0-9352-CCE8294522C9}"/>
              </a:ext>
            </a:extLst>
          </p:cNvPr>
          <p:cNvSpPr txBox="1"/>
          <p:nvPr/>
        </p:nvSpPr>
        <p:spPr>
          <a:xfrm>
            <a:off x="948690" y="1321569"/>
            <a:ext cx="16573500" cy="2062103"/>
          </a:xfrm>
          <a:prstGeom prst="rect">
            <a:avLst/>
          </a:prstGeom>
          <a:noFill/>
        </p:spPr>
        <p:txBody>
          <a:bodyPr wrap="square" rtlCol="0">
            <a:spAutoFit/>
          </a:bodyPr>
          <a:lstStyle/>
          <a:p>
            <a:pPr algn="just"/>
            <a:r>
              <a:rPr lang="lt-LT" sz="3200" dirty="0">
                <a:latin typeface="Times New Roman" panose="02020603050405020304" pitchFamily="18" charset="0"/>
                <a:cs typeface="Times New Roman" panose="02020603050405020304" pitchFamily="18" charset="0"/>
              </a:rPr>
              <a:t>Grupėse kuriamos aiškios ir vaikams suprantamos taisyklės, kurios padeda formuoti saugią, draugišką ir pagarbią ugdymosi aplinką. Susitarimai kuriami kartu su vaikais, taip jie mokosi atsakomybės bei pagarbos vieni kitiems. Vaikai skatinami būti komandos dalimi, išklausyti kitų nuomonę, gerbti skirtingus poreikius bei rūpintis vieni kitais.</a:t>
            </a:r>
          </a:p>
        </p:txBody>
      </p:sp>
      <p:pic>
        <p:nvPicPr>
          <p:cNvPr id="11" name="Paveikslėlis 10">
            <a:extLst>
              <a:ext uri="{FF2B5EF4-FFF2-40B4-BE49-F238E27FC236}">
                <a16:creationId xmlns:a16="http://schemas.microsoft.com/office/drawing/2014/main" id="{395CDED2-79BA-4B8A-A539-B5E5DCC122DD}"/>
              </a:ext>
            </a:extLst>
          </p:cNvPr>
          <p:cNvPicPr>
            <a:picLocks noChangeAspect="1"/>
          </p:cNvPicPr>
          <p:nvPr/>
        </p:nvPicPr>
        <p:blipFill>
          <a:blip r:embed="rId8"/>
          <a:stretch>
            <a:fillRect/>
          </a:stretch>
        </p:blipFill>
        <p:spPr>
          <a:xfrm>
            <a:off x="13956030" y="139291"/>
            <a:ext cx="4514850" cy="117157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39abf1dfa05_0_172"/>
          <p:cNvSpPr/>
          <p:nvPr/>
        </p:nvSpPr>
        <p:spPr>
          <a:xfrm>
            <a:off x="0" y="-5973"/>
            <a:ext cx="1847088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780" b="-770"/>
            </a:stretch>
          </a:blipFill>
          <a:ln>
            <a:noFill/>
          </a:ln>
        </p:spPr>
        <p:txBody>
          <a:bodyPr/>
          <a:lstStyle/>
          <a:p>
            <a:endParaRPr lang="lt-LT" dirty="0"/>
          </a:p>
        </p:txBody>
      </p:sp>
      <p:sp>
        <p:nvSpPr>
          <p:cNvPr id="268" name="Google Shape;268;g39abf1dfa05_0_172"/>
          <p:cNvSpPr/>
          <p:nvPr/>
        </p:nvSpPr>
        <p:spPr>
          <a:xfrm>
            <a:off x="14790631" y="-3420266"/>
            <a:ext cx="5568589" cy="7775011"/>
          </a:xfrm>
          <a:custGeom>
            <a:avLst/>
            <a:gdLst/>
            <a:ahLst/>
            <a:cxnLst/>
            <a:rect l="l" t="t" r="r" b="b"/>
            <a:pathLst>
              <a:path w="5568589" h="7775011" extrusionOk="0">
                <a:moveTo>
                  <a:pt x="0" y="0"/>
                </a:moveTo>
                <a:lnTo>
                  <a:pt x="5568589" y="0"/>
                </a:lnTo>
                <a:lnTo>
                  <a:pt x="5568589" y="7775011"/>
                </a:lnTo>
                <a:lnTo>
                  <a:pt x="0" y="7775011"/>
                </a:lnTo>
                <a:lnTo>
                  <a:pt x="0" y="0"/>
                </a:lnTo>
                <a:close/>
              </a:path>
            </a:pathLst>
          </a:custGeom>
          <a:blipFill rotWithShape="1">
            <a:blip r:embed="rId4">
              <a:alphaModFix/>
            </a:blip>
            <a:stretch>
              <a:fillRect/>
            </a:stretch>
          </a:blipFill>
          <a:ln>
            <a:noFill/>
          </a:ln>
        </p:spPr>
      </p:sp>
      <p:sp>
        <p:nvSpPr>
          <p:cNvPr id="269" name="Google Shape;269;g39abf1dfa05_0_172"/>
          <p:cNvSpPr/>
          <p:nvPr/>
        </p:nvSpPr>
        <p:spPr>
          <a:xfrm>
            <a:off x="1984389" y="1749194"/>
            <a:ext cx="5568589" cy="7775011"/>
          </a:xfrm>
          <a:custGeom>
            <a:avLst/>
            <a:gdLst/>
            <a:ahLst/>
            <a:cxnLst/>
            <a:rect l="l" t="t" r="r" b="b"/>
            <a:pathLst>
              <a:path w="5568589" h="7775011" extrusionOk="0">
                <a:moveTo>
                  <a:pt x="0" y="0"/>
                </a:moveTo>
                <a:lnTo>
                  <a:pt x="5568589" y="0"/>
                </a:lnTo>
                <a:lnTo>
                  <a:pt x="5568589" y="7775012"/>
                </a:lnTo>
                <a:lnTo>
                  <a:pt x="0" y="7775012"/>
                </a:lnTo>
                <a:lnTo>
                  <a:pt x="0" y="0"/>
                </a:lnTo>
                <a:close/>
              </a:path>
            </a:pathLst>
          </a:custGeom>
          <a:blipFill rotWithShape="1">
            <a:blip r:embed="rId4">
              <a:alphaModFix/>
            </a:blip>
            <a:stretch>
              <a:fillRect/>
            </a:stretch>
          </a:blipFill>
          <a:ln>
            <a:noFill/>
          </a:ln>
        </p:spPr>
      </p:sp>
      <p:sp>
        <p:nvSpPr>
          <p:cNvPr id="270" name="Google Shape;270;g39abf1dfa05_0_172"/>
          <p:cNvSpPr txBox="1"/>
          <p:nvPr/>
        </p:nvSpPr>
        <p:spPr>
          <a:xfrm>
            <a:off x="5385527" y="5432997"/>
            <a:ext cx="75168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a:p>
        </p:txBody>
      </p:sp>
      <p:pic>
        <p:nvPicPr>
          <p:cNvPr id="2" name="Paveikslėlis 1">
            <a:extLst>
              <a:ext uri="{FF2B5EF4-FFF2-40B4-BE49-F238E27FC236}">
                <a16:creationId xmlns:a16="http://schemas.microsoft.com/office/drawing/2014/main" id="{82AAF054-C7CC-4620-ABE1-AE45AE586C40}"/>
              </a:ext>
            </a:extLst>
          </p:cNvPr>
          <p:cNvPicPr>
            <a:picLocks noChangeAspect="1"/>
          </p:cNvPicPr>
          <p:nvPr/>
        </p:nvPicPr>
        <p:blipFill>
          <a:blip r:embed="rId5"/>
          <a:stretch>
            <a:fillRect/>
          </a:stretch>
        </p:blipFill>
        <p:spPr>
          <a:xfrm>
            <a:off x="883889" y="696094"/>
            <a:ext cx="5061601" cy="9334421"/>
          </a:xfrm>
          <a:prstGeom prst="rect">
            <a:avLst/>
          </a:prstGeom>
        </p:spPr>
      </p:pic>
      <p:pic>
        <p:nvPicPr>
          <p:cNvPr id="3" name="Paveikslėlis 2">
            <a:extLst>
              <a:ext uri="{FF2B5EF4-FFF2-40B4-BE49-F238E27FC236}">
                <a16:creationId xmlns:a16="http://schemas.microsoft.com/office/drawing/2014/main" id="{0AEC9255-21F8-42AE-897C-7518D31E7DD2}"/>
              </a:ext>
            </a:extLst>
          </p:cNvPr>
          <p:cNvPicPr>
            <a:picLocks noChangeAspect="1"/>
          </p:cNvPicPr>
          <p:nvPr/>
        </p:nvPicPr>
        <p:blipFill>
          <a:blip r:embed="rId6"/>
          <a:stretch>
            <a:fillRect/>
          </a:stretch>
        </p:blipFill>
        <p:spPr>
          <a:xfrm>
            <a:off x="12863496" y="4737720"/>
            <a:ext cx="4902502" cy="5222376"/>
          </a:xfrm>
          <a:prstGeom prst="rect">
            <a:avLst/>
          </a:prstGeom>
        </p:spPr>
      </p:pic>
      <p:pic>
        <p:nvPicPr>
          <p:cNvPr id="5" name="Paveikslėlis 4">
            <a:extLst>
              <a:ext uri="{FF2B5EF4-FFF2-40B4-BE49-F238E27FC236}">
                <a16:creationId xmlns:a16="http://schemas.microsoft.com/office/drawing/2014/main" id="{CAB09934-6B9D-4DFD-8FE7-4EC0D0F84CDC}"/>
              </a:ext>
            </a:extLst>
          </p:cNvPr>
          <p:cNvPicPr>
            <a:picLocks noChangeAspect="1"/>
          </p:cNvPicPr>
          <p:nvPr/>
        </p:nvPicPr>
        <p:blipFill>
          <a:blip r:embed="rId7"/>
          <a:stretch>
            <a:fillRect/>
          </a:stretch>
        </p:blipFill>
        <p:spPr>
          <a:xfrm>
            <a:off x="6516911" y="696094"/>
            <a:ext cx="5691274" cy="9264001"/>
          </a:xfrm>
          <a:prstGeom prst="rect">
            <a:avLst/>
          </a:prstGeom>
        </p:spPr>
      </p:pic>
      <p:pic>
        <p:nvPicPr>
          <p:cNvPr id="10" name="Paveikslėlis 9">
            <a:extLst>
              <a:ext uri="{FF2B5EF4-FFF2-40B4-BE49-F238E27FC236}">
                <a16:creationId xmlns:a16="http://schemas.microsoft.com/office/drawing/2014/main" id="{3D2174B1-0537-47C1-BD13-F6EF290C5DEA}"/>
              </a:ext>
            </a:extLst>
          </p:cNvPr>
          <p:cNvPicPr>
            <a:picLocks noChangeAspect="1"/>
          </p:cNvPicPr>
          <p:nvPr/>
        </p:nvPicPr>
        <p:blipFill>
          <a:blip r:embed="rId8"/>
          <a:stretch>
            <a:fillRect/>
          </a:stretch>
        </p:blipFill>
        <p:spPr>
          <a:xfrm>
            <a:off x="13673137" y="326904"/>
            <a:ext cx="4514850" cy="1171575"/>
          </a:xfrm>
          <a:prstGeom prst="rect">
            <a:avLst/>
          </a:prstGeom>
        </p:spPr>
      </p:pic>
      <p:sp>
        <p:nvSpPr>
          <p:cNvPr id="6" name="TextBox 5">
            <a:extLst>
              <a:ext uri="{FF2B5EF4-FFF2-40B4-BE49-F238E27FC236}">
                <a16:creationId xmlns:a16="http://schemas.microsoft.com/office/drawing/2014/main" id="{6C758050-B4EF-4FB0-8FBA-755860081681}"/>
              </a:ext>
            </a:extLst>
          </p:cNvPr>
          <p:cNvSpPr txBox="1"/>
          <p:nvPr/>
        </p:nvSpPr>
        <p:spPr>
          <a:xfrm>
            <a:off x="12342511" y="1573867"/>
            <a:ext cx="5496058" cy="3046988"/>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Savaitės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temos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plėtojamos</a:t>
            </a:r>
            <a:r>
              <a:rPr lang="en-US" sz="3200" dirty="0">
                <a:latin typeface="Times New Roman" panose="02020603050405020304" pitchFamily="18" charset="0"/>
                <a:cs typeface="Times New Roman" panose="02020603050405020304" pitchFamily="18" charset="0"/>
              </a:rPr>
              <a:t> per </a:t>
            </a:r>
            <a:r>
              <a:rPr lang="en-US" sz="3200" dirty="0" err="1">
                <a:latin typeface="Times New Roman" panose="02020603050405020304" pitchFamily="18" charset="0"/>
                <a:cs typeface="Times New Roman" panose="02020603050405020304" pitchFamily="18" charset="0"/>
              </a:rPr>
              <a:t>mokytojų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ir</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pačių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vaikų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kuriamus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kontekstus</a:t>
            </a:r>
            <a:r>
              <a:rPr lang="en-US" sz="3200" dirty="0">
                <a:latin typeface="Times New Roman" panose="02020603050405020304" pitchFamily="18" charset="0"/>
                <a:cs typeface="Times New Roman" panose="02020603050405020304" pitchFamily="18" charset="0"/>
              </a:rPr>
              <a:t>, </a:t>
            </a:r>
            <a:r>
              <a:rPr lang="lt-LT" sz="3200" dirty="0">
                <a:latin typeface="Times New Roman" panose="02020603050405020304" pitchFamily="18" charset="0"/>
                <a:cs typeface="Times New Roman" panose="02020603050405020304" pitchFamily="18" charset="0"/>
              </a:rPr>
              <a:t>u</a:t>
            </a:r>
            <a:r>
              <a:rPr lang="en-US" sz="3200" dirty="0" err="1">
                <a:latin typeface="Times New Roman" panose="02020603050405020304" pitchFamily="18" charset="0"/>
                <a:cs typeface="Times New Roman" panose="02020603050405020304" pitchFamily="18" charset="0"/>
              </a:rPr>
              <a:t>gdymas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pritaikomas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prie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individualių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vaikų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poreikių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skatinamas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vaikų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kūrybiškumas</a:t>
            </a:r>
            <a:r>
              <a:rPr lang="en-US" sz="3200" dirty="0">
                <a:latin typeface="Times New Roman" panose="02020603050405020304" pitchFamily="18" charset="0"/>
                <a:cs typeface="Times New Roman" panose="02020603050405020304" pitchFamily="18" charset="0"/>
              </a:rPr>
              <a:t>.</a:t>
            </a:r>
            <a:endParaRPr lang="lt-LT" sz="3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39abf1dfa05_0_162"/>
          <p:cNvSpPr/>
          <p:nvPr/>
        </p:nvSpPr>
        <p:spPr>
          <a:xfrm>
            <a:off x="0" y="-5973"/>
            <a:ext cx="1847088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780" b="-770"/>
            </a:stretch>
          </a:blipFill>
          <a:ln>
            <a:noFill/>
          </a:ln>
        </p:spPr>
      </p:sp>
      <p:sp>
        <p:nvSpPr>
          <p:cNvPr id="279" name="Google Shape;279;g39abf1dfa05_0_162"/>
          <p:cNvSpPr/>
          <p:nvPr/>
        </p:nvSpPr>
        <p:spPr>
          <a:xfrm>
            <a:off x="14790631" y="-3420266"/>
            <a:ext cx="5568589" cy="7775011"/>
          </a:xfrm>
          <a:custGeom>
            <a:avLst/>
            <a:gdLst/>
            <a:ahLst/>
            <a:cxnLst/>
            <a:rect l="l" t="t" r="r" b="b"/>
            <a:pathLst>
              <a:path w="5568589" h="7775011" extrusionOk="0">
                <a:moveTo>
                  <a:pt x="0" y="0"/>
                </a:moveTo>
                <a:lnTo>
                  <a:pt x="5568589" y="0"/>
                </a:lnTo>
                <a:lnTo>
                  <a:pt x="5568589" y="7775011"/>
                </a:lnTo>
                <a:lnTo>
                  <a:pt x="0" y="7775011"/>
                </a:lnTo>
                <a:lnTo>
                  <a:pt x="0" y="0"/>
                </a:lnTo>
                <a:close/>
              </a:path>
            </a:pathLst>
          </a:custGeom>
          <a:blipFill rotWithShape="1">
            <a:blip r:embed="rId4">
              <a:alphaModFix/>
            </a:blip>
            <a:stretch>
              <a:fillRect/>
            </a:stretch>
          </a:blipFill>
          <a:ln>
            <a:noFill/>
          </a:ln>
        </p:spPr>
      </p:sp>
      <p:sp>
        <p:nvSpPr>
          <p:cNvPr id="281" name="Google Shape;281;g39abf1dfa05_0_162"/>
          <p:cNvSpPr txBox="1"/>
          <p:nvPr/>
        </p:nvSpPr>
        <p:spPr>
          <a:xfrm>
            <a:off x="5385527" y="5432997"/>
            <a:ext cx="75168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a:p>
        </p:txBody>
      </p:sp>
      <p:sp>
        <p:nvSpPr>
          <p:cNvPr id="5" name="TextBox 4">
            <a:extLst>
              <a:ext uri="{FF2B5EF4-FFF2-40B4-BE49-F238E27FC236}">
                <a16:creationId xmlns:a16="http://schemas.microsoft.com/office/drawing/2014/main" id="{47F2B63E-1E5C-477F-9057-6415963A4864}"/>
              </a:ext>
            </a:extLst>
          </p:cNvPr>
          <p:cNvSpPr txBox="1"/>
          <p:nvPr/>
        </p:nvSpPr>
        <p:spPr>
          <a:xfrm>
            <a:off x="9997867" y="2928938"/>
            <a:ext cx="8064542" cy="6494085"/>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Diskusijose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a:t>
            </a:r>
            <a:r>
              <a:rPr lang="en-US" sz="3200" dirty="0">
                <a:latin typeface="Times New Roman" panose="02020603050405020304" pitchFamily="18" charset="0"/>
                <a:cs typeface="Times New Roman" panose="02020603050405020304" pitchFamily="18" charset="0"/>
              </a:rPr>
              <a:t> ten </a:t>
            </a:r>
            <a:r>
              <a:rPr lang="en-US" sz="3200" dirty="0" err="1">
                <a:latin typeface="Times New Roman" panose="02020603050405020304" pitchFamily="18" charset="0"/>
                <a:cs typeface="Times New Roman" panose="02020603050405020304" pitchFamily="18" charset="0"/>
              </a:rPr>
              <a:t>dirbančiais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pedagogais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radome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daug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bendrų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temų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Nors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esame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skirtingose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pasaulio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šalyse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dažnai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susiduriame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panašiais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iššūkiais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džiaugiamės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vaikų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pasiekimais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išsikeltų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tikslų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įgyvendinimu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Taikome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tuos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pačius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metodus</a:t>
            </a:r>
            <a:r>
              <a:rPr lang="en-US" sz="3200" dirty="0">
                <a:latin typeface="Times New Roman" panose="02020603050405020304" pitchFamily="18" charset="0"/>
                <a:cs typeface="Times New Roman" panose="02020603050405020304" pitchFamily="18" charset="0"/>
              </a:rPr>
              <a:t>, o </a:t>
            </a:r>
            <a:r>
              <a:rPr lang="en-US" sz="3200" dirty="0" err="1">
                <a:latin typeface="Times New Roman" panose="02020603050405020304" pitchFamily="18" charset="0"/>
                <a:cs typeface="Times New Roman" panose="02020603050405020304" pitchFamily="18" charset="0"/>
              </a:rPr>
              <a:t>stebėdami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kolegų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Kipro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darbą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pagilinimo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savo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žinias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galėjome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sugretinti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darbo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stilių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pasidžiaugti</a:t>
            </a:r>
            <a:r>
              <a:rPr lang="en-US" sz="3200" dirty="0">
                <a:latin typeface="Times New Roman" panose="02020603050405020304" pitchFamily="18" charset="0"/>
                <a:cs typeface="Times New Roman" panose="02020603050405020304" pitchFamily="18" charset="0"/>
              </a:rPr>
              <a:t>, jog mums </a:t>
            </a:r>
            <a:r>
              <a:rPr lang="en-US" sz="3200" dirty="0" err="1">
                <a:latin typeface="Times New Roman" panose="02020603050405020304" pitchFamily="18" charset="0"/>
                <a:cs typeface="Times New Roman" panose="02020603050405020304" pitchFamily="18" charset="0"/>
              </a:rPr>
              <a:t>puikiai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sekasi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Užmezgėme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draugiškus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ryšius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ir</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ketiname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toliau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bendradarbiauti</a:t>
            </a:r>
            <a:r>
              <a:rPr lang="en-US" sz="3200" dirty="0">
                <a:latin typeface="Times New Roman" panose="02020603050405020304" pitchFamily="18" charset="0"/>
                <a:cs typeface="Times New Roman" panose="02020603050405020304" pitchFamily="18" charset="0"/>
              </a:rPr>
              <a:t>.</a:t>
            </a:r>
            <a:endParaRPr lang="lt-LT"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 </a:t>
            </a:r>
            <a:endParaRPr lang="lt-LT" sz="3200" dirty="0">
              <a:latin typeface="Times New Roman" panose="02020603050405020304" pitchFamily="18" charset="0"/>
              <a:cs typeface="Times New Roman" panose="02020603050405020304" pitchFamily="18" charset="0"/>
            </a:endParaRPr>
          </a:p>
          <a:p>
            <a:pPr algn="just"/>
            <a:endParaRPr lang="lt-LT" sz="3200" dirty="0">
              <a:latin typeface="Times New Roman" panose="02020603050405020304" pitchFamily="18" charset="0"/>
              <a:cs typeface="Times New Roman" panose="02020603050405020304" pitchFamily="18" charset="0"/>
            </a:endParaRPr>
          </a:p>
        </p:txBody>
      </p:sp>
      <p:pic>
        <p:nvPicPr>
          <p:cNvPr id="10" name="Paveikslėlis 9">
            <a:extLst>
              <a:ext uri="{FF2B5EF4-FFF2-40B4-BE49-F238E27FC236}">
                <a16:creationId xmlns:a16="http://schemas.microsoft.com/office/drawing/2014/main" id="{EC9FB4AB-CC9B-4443-B77E-CDB5CCBF5638}"/>
              </a:ext>
            </a:extLst>
          </p:cNvPr>
          <p:cNvPicPr>
            <a:picLocks noChangeAspect="1"/>
          </p:cNvPicPr>
          <p:nvPr/>
        </p:nvPicPr>
        <p:blipFill>
          <a:blip r:embed="rId5"/>
          <a:stretch>
            <a:fillRect/>
          </a:stretch>
        </p:blipFill>
        <p:spPr>
          <a:xfrm>
            <a:off x="13773150" y="291665"/>
            <a:ext cx="4514850" cy="1171575"/>
          </a:xfrm>
          <a:prstGeom prst="rect">
            <a:avLst/>
          </a:prstGeom>
        </p:spPr>
      </p:pic>
      <p:pic>
        <p:nvPicPr>
          <p:cNvPr id="7" name="Paveikslėlis 6">
            <a:extLst>
              <a:ext uri="{FF2B5EF4-FFF2-40B4-BE49-F238E27FC236}">
                <a16:creationId xmlns:a16="http://schemas.microsoft.com/office/drawing/2014/main" id="{2E94928C-C476-4D44-9047-AE16C1763092}"/>
              </a:ext>
            </a:extLst>
          </p:cNvPr>
          <p:cNvPicPr>
            <a:picLocks noChangeAspect="1"/>
          </p:cNvPicPr>
          <p:nvPr/>
        </p:nvPicPr>
        <p:blipFill>
          <a:blip r:embed="rId6"/>
          <a:stretch>
            <a:fillRect/>
          </a:stretch>
        </p:blipFill>
        <p:spPr>
          <a:xfrm>
            <a:off x="367319" y="246284"/>
            <a:ext cx="9222077" cy="968318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39abf1dfa05_0_192"/>
          <p:cNvSpPr/>
          <p:nvPr/>
        </p:nvSpPr>
        <p:spPr>
          <a:xfrm>
            <a:off x="0" y="-5973"/>
            <a:ext cx="1847088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780" b="-770"/>
            </a:stretch>
          </a:blipFill>
          <a:ln>
            <a:noFill/>
          </a:ln>
        </p:spPr>
      </p:sp>
      <p:sp>
        <p:nvSpPr>
          <p:cNvPr id="288" name="Google Shape;288;g39abf1dfa05_0_192"/>
          <p:cNvSpPr/>
          <p:nvPr/>
        </p:nvSpPr>
        <p:spPr>
          <a:xfrm flipH="1">
            <a:off x="8992803" y="4354741"/>
            <a:ext cx="9295205" cy="5948931"/>
          </a:xfrm>
          <a:custGeom>
            <a:avLst/>
            <a:gdLst/>
            <a:ahLst/>
            <a:cxnLst/>
            <a:rect l="l" t="t" r="r" b="b"/>
            <a:pathLst>
              <a:path w="9295205" h="5948931" extrusionOk="0">
                <a:moveTo>
                  <a:pt x="9295205" y="0"/>
                </a:moveTo>
                <a:lnTo>
                  <a:pt x="0" y="0"/>
                </a:lnTo>
                <a:lnTo>
                  <a:pt x="0" y="5948932"/>
                </a:lnTo>
                <a:lnTo>
                  <a:pt x="9295205" y="5948932"/>
                </a:lnTo>
                <a:lnTo>
                  <a:pt x="9295205" y="0"/>
                </a:lnTo>
                <a:close/>
              </a:path>
            </a:pathLst>
          </a:custGeom>
          <a:blipFill rotWithShape="1">
            <a:blip r:embed="rId4">
              <a:alphaModFix/>
            </a:blip>
            <a:stretch>
              <a:fillRect/>
            </a:stretch>
          </a:blipFill>
          <a:ln>
            <a:noFill/>
          </a:ln>
        </p:spPr>
      </p:sp>
      <p:sp>
        <p:nvSpPr>
          <p:cNvPr id="289" name="Google Shape;289;g39abf1dfa05_0_192"/>
          <p:cNvSpPr/>
          <p:nvPr/>
        </p:nvSpPr>
        <p:spPr>
          <a:xfrm rot="10800000" flipH="1">
            <a:off x="-75608" y="-255348"/>
            <a:ext cx="9295205" cy="5948931"/>
          </a:xfrm>
          <a:custGeom>
            <a:avLst/>
            <a:gdLst/>
            <a:ahLst/>
            <a:cxnLst/>
            <a:rect l="l" t="t" r="r" b="b"/>
            <a:pathLst>
              <a:path w="9295205" h="5948931" extrusionOk="0">
                <a:moveTo>
                  <a:pt x="0" y="5948932"/>
                </a:moveTo>
                <a:lnTo>
                  <a:pt x="9295205" y="5948932"/>
                </a:lnTo>
                <a:lnTo>
                  <a:pt x="9295205" y="0"/>
                </a:lnTo>
                <a:lnTo>
                  <a:pt x="0" y="0"/>
                </a:lnTo>
                <a:lnTo>
                  <a:pt x="0" y="5948932"/>
                </a:lnTo>
                <a:close/>
              </a:path>
            </a:pathLst>
          </a:custGeom>
          <a:blipFill rotWithShape="1">
            <a:blip r:embed="rId4">
              <a:alphaModFix/>
            </a:blip>
            <a:stretch>
              <a:fillRect/>
            </a:stretch>
          </a:blipFill>
          <a:ln>
            <a:noFill/>
          </a:ln>
        </p:spPr>
      </p:sp>
      <p:sp>
        <p:nvSpPr>
          <p:cNvPr id="290" name="Google Shape;290;g39abf1dfa05_0_192"/>
          <p:cNvSpPr/>
          <p:nvPr/>
        </p:nvSpPr>
        <p:spPr>
          <a:xfrm>
            <a:off x="14790631" y="-3420266"/>
            <a:ext cx="5568589" cy="7775011"/>
          </a:xfrm>
          <a:custGeom>
            <a:avLst/>
            <a:gdLst/>
            <a:ahLst/>
            <a:cxnLst/>
            <a:rect l="l" t="t" r="r" b="b"/>
            <a:pathLst>
              <a:path w="5568589" h="7775011" extrusionOk="0">
                <a:moveTo>
                  <a:pt x="0" y="0"/>
                </a:moveTo>
                <a:lnTo>
                  <a:pt x="5568589" y="0"/>
                </a:lnTo>
                <a:lnTo>
                  <a:pt x="5568589" y="7775011"/>
                </a:lnTo>
                <a:lnTo>
                  <a:pt x="0" y="7775011"/>
                </a:lnTo>
                <a:lnTo>
                  <a:pt x="0" y="0"/>
                </a:lnTo>
                <a:close/>
              </a:path>
            </a:pathLst>
          </a:custGeom>
          <a:blipFill rotWithShape="1">
            <a:blip r:embed="rId5">
              <a:alphaModFix/>
            </a:blip>
            <a:stretch>
              <a:fillRect/>
            </a:stretch>
          </a:blipFill>
          <a:ln>
            <a:noFill/>
          </a:ln>
        </p:spPr>
      </p:sp>
      <p:sp>
        <p:nvSpPr>
          <p:cNvPr id="291" name="Google Shape;291;g39abf1dfa05_0_192"/>
          <p:cNvSpPr/>
          <p:nvPr/>
        </p:nvSpPr>
        <p:spPr>
          <a:xfrm>
            <a:off x="1984389" y="1749194"/>
            <a:ext cx="5568589" cy="7775011"/>
          </a:xfrm>
          <a:custGeom>
            <a:avLst/>
            <a:gdLst/>
            <a:ahLst/>
            <a:cxnLst/>
            <a:rect l="l" t="t" r="r" b="b"/>
            <a:pathLst>
              <a:path w="5568589" h="7775011" extrusionOk="0">
                <a:moveTo>
                  <a:pt x="0" y="0"/>
                </a:moveTo>
                <a:lnTo>
                  <a:pt x="5568589" y="0"/>
                </a:lnTo>
                <a:lnTo>
                  <a:pt x="5568589" y="7775012"/>
                </a:lnTo>
                <a:lnTo>
                  <a:pt x="0" y="7775012"/>
                </a:lnTo>
                <a:lnTo>
                  <a:pt x="0" y="0"/>
                </a:lnTo>
                <a:close/>
              </a:path>
            </a:pathLst>
          </a:custGeom>
          <a:blipFill rotWithShape="1">
            <a:blip r:embed="rId5">
              <a:alphaModFix/>
            </a:blip>
            <a:stretch>
              <a:fillRect/>
            </a:stretch>
          </a:blipFill>
          <a:ln>
            <a:noFill/>
          </a:ln>
        </p:spPr>
      </p:sp>
      <p:sp>
        <p:nvSpPr>
          <p:cNvPr id="292" name="Google Shape;292;g39abf1dfa05_0_192"/>
          <p:cNvSpPr txBox="1"/>
          <p:nvPr/>
        </p:nvSpPr>
        <p:spPr>
          <a:xfrm>
            <a:off x="5385527" y="5432997"/>
            <a:ext cx="75168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a:p>
        </p:txBody>
      </p:sp>
      <p:sp>
        <p:nvSpPr>
          <p:cNvPr id="293" name="Google Shape;293;g39abf1dfa05_0_192"/>
          <p:cNvSpPr txBox="1"/>
          <p:nvPr/>
        </p:nvSpPr>
        <p:spPr>
          <a:xfrm>
            <a:off x="2743480" y="3724644"/>
            <a:ext cx="12801000" cy="2592697"/>
          </a:xfrm>
          <a:prstGeom prst="rect">
            <a:avLst/>
          </a:prstGeom>
          <a:noFill/>
          <a:ln>
            <a:noFill/>
          </a:ln>
        </p:spPr>
        <p:txBody>
          <a:bodyPr spcFirstLastPara="1" wrap="square" lIns="0" tIns="0" rIns="0" bIns="0" anchor="t" anchorCtr="0">
            <a:spAutoFit/>
          </a:bodyPr>
          <a:lstStyle/>
          <a:p>
            <a:pPr marL="0" marR="0" lvl="0" indent="0" algn="ctr" rtl="0">
              <a:lnSpc>
                <a:spcPct val="139994"/>
              </a:lnSpc>
              <a:spcBef>
                <a:spcPts val="0"/>
              </a:spcBef>
              <a:spcAft>
                <a:spcPts val="0"/>
              </a:spcAft>
              <a:buNone/>
            </a:pPr>
            <a:r>
              <a:rPr lang="lt-LT" sz="10634" b="1" dirty="0">
                <a:solidFill>
                  <a:srgbClr val="002B58"/>
                </a:solidFill>
                <a:latin typeface="Monda"/>
                <a:ea typeface="Monda"/>
                <a:cs typeface="Monda"/>
                <a:sym typeface="Monda"/>
              </a:rPr>
              <a:t>Atvira erdvė augti</a:t>
            </a:r>
          </a:p>
          <a:p>
            <a:pPr marL="0" marR="0" lvl="0" indent="0" algn="ctr" rtl="0">
              <a:lnSpc>
                <a:spcPct val="139994"/>
              </a:lnSpc>
              <a:spcBef>
                <a:spcPts val="0"/>
              </a:spcBef>
              <a:spcAft>
                <a:spcPts val="0"/>
              </a:spcAft>
              <a:buNone/>
            </a:pPr>
            <a:endParaRPr dirty="0"/>
          </a:p>
        </p:txBody>
      </p:sp>
      <p:pic>
        <p:nvPicPr>
          <p:cNvPr id="2" name="Paveikslėlis 1">
            <a:extLst>
              <a:ext uri="{FF2B5EF4-FFF2-40B4-BE49-F238E27FC236}">
                <a16:creationId xmlns:a16="http://schemas.microsoft.com/office/drawing/2014/main" id="{39132242-BDAD-46FB-91C4-7F0ABCF9D387}"/>
              </a:ext>
            </a:extLst>
          </p:cNvPr>
          <p:cNvPicPr>
            <a:picLocks noChangeAspect="1"/>
          </p:cNvPicPr>
          <p:nvPr/>
        </p:nvPicPr>
        <p:blipFill>
          <a:blip r:embed="rId6"/>
          <a:stretch>
            <a:fillRect/>
          </a:stretch>
        </p:blipFill>
        <p:spPr>
          <a:xfrm>
            <a:off x="13285716" y="467239"/>
            <a:ext cx="4517528" cy="117053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39abf1dfa05_1_12"/>
          <p:cNvSpPr/>
          <p:nvPr/>
        </p:nvSpPr>
        <p:spPr>
          <a:xfrm>
            <a:off x="0" y="29440"/>
            <a:ext cx="1847088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780" b="-770"/>
            </a:stretch>
          </a:blipFill>
          <a:ln>
            <a:noFill/>
          </a:ln>
        </p:spPr>
      </p:sp>
      <p:sp>
        <p:nvSpPr>
          <p:cNvPr id="97" name="Google Shape;97;g39abf1dfa05_1_12"/>
          <p:cNvSpPr/>
          <p:nvPr/>
        </p:nvSpPr>
        <p:spPr>
          <a:xfrm flipH="1">
            <a:off x="8959703" y="4478312"/>
            <a:ext cx="9295205" cy="5948931"/>
          </a:xfrm>
          <a:custGeom>
            <a:avLst/>
            <a:gdLst/>
            <a:ahLst/>
            <a:cxnLst/>
            <a:rect l="l" t="t" r="r" b="b"/>
            <a:pathLst>
              <a:path w="9295205" h="5948931" extrusionOk="0">
                <a:moveTo>
                  <a:pt x="9295205" y="0"/>
                </a:moveTo>
                <a:lnTo>
                  <a:pt x="0" y="0"/>
                </a:lnTo>
                <a:lnTo>
                  <a:pt x="0" y="5948932"/>
                </a:lnTo>
                <a:lnTo>
                  <a:pt x="9295205" y="5948932"/>
                </a:lnTo>
                <a:lnTo>
                  <a:pt x="9295205" y="0"/>
                </a:lnTo>
                <a:close/>
              </a:path>
            </a:pathLst>
          </a:custGeom>
          <a:blipFill rotWithShape="1">
            <a:blip r:embed="rId4">
              <a:alphaModFix/>
            </a:blip>
            <a:stretch>
              <a:fillRect/>
            </a:stretch>
          </a:blipFill>
          <a:ln>
            <a:noFill/>
          </a:ln>
        </p:spPr>
      </p:sp>
      <p:sp>
        <p:nvSpPr>
          <p:cNvPr id="98" name="Google Shape;98;g39abf1dfa05_1_12"/>
          <p:cNvSpPr/>
          <p:nvPr/>
        </p:nvSpPr>
        <p:spPr>
          <a:xfrm rot="10800000" flipH="1">
            <a:off x="-119217" y="-140243"/>
            <a:ext cx="4514850" cy="4086628"/>
          </a:xfrm>
          <a:custGeom>
            <a:avLst/>
            <a:gdLst/>
            <a:ahLst/>
            <a:cxnLst/>
            <a:rect l="l" t="t" r="r" b="b"/>
            <a:pathLst>
              <a:path w="9295205" h="5948931" extrusionOk="0">
                <a:moveTo>
                  <a:pt x="0" y="5948932"/>
                </a:moveTo>
                <a:lnTo>
                  <a:pt x="9295205" y="5948932"/>
                </a:lnTo>
                <a:lnTo>
                  <a:pt x="9295205" y="0"/>
                </a:lnTo>
                <a:lnTo>
                  <a:pt x="0" y="0"/>
                </a:lnTo>
                <a:lnTo>
                  <a:pt x="0" y="5948932"/>
                </a:lnTo>
                <a:close/>
              </a:path>
            </a:pathLst>
          </a:custGeom>
          <a:blipFill rotWithShape="1">
            <a:blip r:embed="rId4">
              <a:alphaModFix/>
            </a:blip>
            <a:stretch>
              <a:fillRect/>
            </a:stretch>
          </a:blipFill>
          <a:ln>
            <a:noFill/>
          </a:ln>
        </p:spPr>
      </p:sp>
      <p:sp>
        <p:nvSpPr>
          <p:cNvPr id="99" name="Google Shape;99;g39abf1dfa05_1_12"/>
          <p:cNvSpPr/>
          <p:nvPr/>
        </p:nvSpPr>
        <p:spPr>
          <a:xfrm>
            <a:off x="14790631" y="-3420266"/>
            <a:ext cx="5568589" cy="7775011"/>
          </a:xfrm>
          <a:custGeom>
            <a:avLst/>
            <a:gdLst/>
            <a:ahLst/>
            <a:cxnLst/>
            <a:rect l="l" t="t" r="r" b="b"/>
            <a:pathLst>
              <a:path w="5568589" h="7775011" extrusionOk="0">
                <a:moveTo>
                  <a:pt x="0" y="0"/>
                </a:moveTo>
                <a:lnTo>
                  <a:pt x="5568589" y="0"/>
                </a:lnTo>
                <a:lnTo>
                  <a:pt x="5568589" y="7775011"/>
                </a:lnTo>
                <a:lnTo>
                  <a:pt x="0" y="7775011"/>
                </a:lnTo>
                <a:lnTo>
                  <a:pt x="0" y="0"/>
                </a:lnTo>
                <a:close/>
              </a:path>
            </a:pathLst>
          </a:custGeom>
          <a:blipFill rotWithShape="1">
            <a:blip r:embed="rId5">
              <a:alphaModFix/>
            </a:blip>
            <a:stretch>
              <a:fillRect/>
            </a:stretch>
          </a:blipFill>
          <a:ln>
            <a:noFill/>
          </a:ln>
        </p:spPr>
      </p:sp>
      <p:sp>
        <p:nvSpPr>
          <p:cNvPr id="100" name="Google Shape;100;g39abf1dfa05_1_12"/>
          <p:cNvSpPr/>
          <p:nvPr/>
        </p:nvSpPr>
        <p:spPr>
          <a:xfrm>
            <a:off x="-646086" y="6399494"/>
            <a:ext cx="5568589" cy="7775011"/>
          </a:xfrm>
          <a:custGeom>
            <a:avLst/>
            <a:gdLst/>
            <a:ahLst/>
            <a:cxnLst/>
            <a:rect l="l" t="t" r="r" b="b"/>
            <a:pathLst>
              <a:path w="5568589" h="7775011" extrusionOk="0">
                <a:moveTo>
                  <a:pt x="0" y="0"/>
                </a:moveTo>
                <a:lnTo>
                  <a:pt x="5568589" y="0"/>
                </a:lnTo>
                <a:lnTo>
                  <a:pt x="5568589" y="7775012"/>
                </a:lnTo>
                <a:lnTo>
                  <a:pt x="0" y="7775012"/>
                </a:lnTo>
                <a:lnTo>
                  <a:pt x="0" y="0"/>
                </a:lnTo>
                <a:close/>
              </a:path>
            </a:pathLst>
          </a:custGeom>
          <a:blipFill rotWithShape="1">
            <a:blip r:embed="rId5">
              <a:alphaModFix/>
            </a:blip>
            <a:stretch>
              <a:fillRect/>
            </a:stretch>
          </a:blipFill>
          <a:ln>
            <a:noFill/>
          </a:ln>
        </p:spPr>
      </p:sp>
      <p:sp>
        <p:nvSpPr>
          <p:cNvPr id="101" name="Google Shape;101;g39abf1dfa05_1_12"/>
          <p:cNvSpPr txBox="1"/>
          <p:nvPr/>
        </p:nvSpPr>
        <p:spPr>
          <a:xfrm>
            <a:off x="5385525" y="5432922"/>
            <a:ext cx="75168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a:p>
        </p:txBody>
      </p:sp>
      <p:sp>
        <p:nvSpPr>
          <p:cNvPr id="103" name="Google Shape;103;g39abf1dfa05_1_12"/>
          <p:cNvSpPr txBox="1"/>
          <p:nvPr/>
        </p:nvSpPr>
        <p:spPr>
          <a:xfrm>
            <a:off x="8432833" y="2751292"/>
            <a:ext cx="8729446" cy="2646848"/>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3200" dirty="0">
                <a:latin typeface="Times New Roman" panose="02020603050405020304" pitchFamily="18" charset="0"/>
                <a:cs typeface="Times New Roman" panose="02020603050405020304" pitchFamily="18" charset="0"/>
              </a:rPr>
              <a:t>STIPRINTI ŠVIETIMO ĮSTAIGOS VADYBINES IR TARPTAUTINIO BENDRADARBIAVIMO KOMPETENCIJAS, </a:t>
            </a:r>
            <a:r>
              <a:rPr lang="en-US" sz="3200" dirty="0" err="1">
                <a:latin typeface="Times New Roman" panose="02020603050405020304" pitchFamily="18" charset="0"/>
                <a:cs typeface="Times New Roman" panose="02020603050405020304" pitchFamily="18" charset="0"/>
              </a:rPr>
              <a:t>skatinant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strateginį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švietimo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planavimą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organizacinės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kultūros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tobulinimą</a:t>
            </a:r>
            <a:r>
              <a:rPr lang="en-US" sz="3200" dirty="0">
                <a:latin typeface="Times New Roman" panose="02020603050405020304" pitchFamily="18" charset="0"/>
                <a:cs typeface="Times New Roman" panose="02020603050405020304" pitchFamily="18" charset="0"/>
              </a:rPr>
              <a:t> ir </a:t>
            </a:r>
            <a:r>
              <a:rPr lang="en-US" sz="3200" dirty="0" err="1">
                <a:latin typeface="Times New Roman" panose="02020603050405020304" pitchFamily="18" charset="0"/>
                <a:cs typeface="Times New Roman" panose="02020603050405020304" pitchFamily="18" charset="0"/>
              </a:rPr>
              <a:t>mokytojų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profesinį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augimą</a:t>
            </a:r>
            <a:r>
              <a:rPr lang="en-US" sz="3200" dirty="0">
                <a:latin typeface="Times New Roman" panose="02020603050405020304" pitchFamily="18" charset="0"/>
                <a:cs typeface="Times New Roman" panose="02020603050405020304" pitchFamily="18" charset="0"/>
              </a:rPr>
              <a:t>.</a:t>
            </a:r>
            <a:endParaRPr sz="3200" dirty="0">
              <a:latin typeface="Times New Roman" panose="02020603050405020304" pitchFamily="18" charset="0"/>
              <a:cs typeface="Times New Roman" panose="02020603050405020304" pitchFamily="18" charset="0"/>
            </a:endParaRPr>
          </a:p>
        </p:txBody>
      </p:sp>
      <p:sp>
        <p:nvSpPr>
          <p:cNvPr id="104" name="Google Shape;104;g39abf1dfa05_1_12"/>
          <p:cNvSpPr txBox="1"/>
          <p:nvPr/>
        </p:nvSpPr>
        <p:spPr>
          <a:xfrm>
            <a:off x="770982" y="4829848"/>
            <a:ext cx="7249302" cy="3139291"/>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3200" dirty="0">
                <a:latin typeface="Times New Roman" panose="02020603050405020304" pitchFamily="18" charset="0"/>
                <a:cs typeface="Times New Roman" panose="02020603050405020304" pitchFamily="18" charset="0"/>
              </a:rPr>
              <a:t>TOBULINTI UGDYMO KOKYBĘ, INOVATYVIŲ UGDYMO METODŲ TAIKYMĄ IR MODERNIZUOTI, PRITAIKYTI UGDYMO(SI) APLINKAS, </a:t>
            </a:r>
            <a:r>
              <a:rPr lang="en-US" sz="3200" dirty="0" err="1">
                <a:latin typeface="Times New Roman" panose="02020603050405020304" pitchFamily="18" charset="0"/>
                <a:cs typeface="Times New Roman" panose="02020603050405020304" pitchFamily="18" charset="0"/>
              </a:rPr>
              <a:t>siekiant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geriau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atliepti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atnaujintą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ugdymo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turinį</a:t>
            </a:r>
            <a:r>
              <a:rPr lang="en-US" sz="3200" dirty="0">
                <a:latin typeface="Times New Roman" panose="02020603050405020304" pitchFamily="18" charset="0"/>
                <a:cs typeface="Times New Roman" panose="02020603050405020304" pitchFamily="18" charset="0"/>
              </a:rPr>
              <a:t> ir </a:t>
            </a:r>
            <a:r>
              <a:rPr lang="en-US" sz="3200" dirty="0" err="1">
                <a:latin typeface="Times New Roman" panose="02020603050405020304" pitchFamily="18" charset="0"/>
                <a:cs typeface="Times New Roman" panose="02020603050405020304" pitchFamily="18" charset="0"/>
              </a:rPr>
              <a:t>užtikrinant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įtrauktį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darželyje</a:t>
            </a:r>
            <a:r>
              <a:rPr lang="en-US" sz="3200" dirty="0">
                <a:latin typeface="Times New Roman" panose="02020603050405020304" pitchFamily="18" charset="0"/>
                <a:cs typeface="Times New Roman" panose="02020603050405020304" pitchFamily="18" charset="0"/>
              </a:rPr>
              <a:t>.</a:t>
            </a:r>
            <a:endParaRPr sz="3200" dirty="0">
              <a:latin typeface="Times New Roman" panose="02020603050405020304" pitchFamily="18" charset="0"/>
              <a:cs typeface="Times New Roman" panose="02020603050405020304" pitchFamily="18" charset="0"/>
            </a:endParaRPr>
          </a:p>
        </p:txBody>
      </p:sp>
      <p:pic>
        <p:nvPicPr>
          <p:cNvPr id="2" name="Paveikslėlis 1">
            <a:extLst>
              <a:ext uri="{FF2B5EF4-FFF2-40B4-BE49-F238E27FC236}">
                <a16:creationId xmlns:a16="http://schemas.microsoft.com/office/drawing/2014/main" id="{F37F4F14-DB36-4227-99E5-B9BCCACEFF11}"/>
              </a:ext>
            </a:extLst>
          </p:cNvPr>
          <p:cNvPicPr>
            <a:picLocks noChangeAspect="1"/>
          </p:cNvPicPr>
          <p:nvPr/>
        </p:nvPicPr>
        <p:blipFill>
          <a:blip r:embed="rId6"/>
          <a:stretch>
            <a:fillRect/>
          </a:stretch>
        </p:blipFill>
        <p:spPr>
          <a:xfrm>
            <a:off x="13773150" y="291665"/>
            <a:ext cx="4514850" cy="11715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39abf1dfa05_1_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780" b="-770"/>
            </a:stretch>
          </a:blipFill>
          <a:ln>
            <a:noFill/>
          </a:ln>
        </p:spPr>
      </p:sp>
      <p:sp>
        <p:nvSpPr>
          <p:cNvPr id="110" name="Google Shape;110;g39abf1dfa05_1_1"/>
          <p:cNvSpPr/>
          <p:nvPr/>
        </p:nvSpPr>
        <p:spPr>
          <a:xfrm flipH="1">
            <a:off x="10273278" y="5039691"/>
            <a:ext cx="9295205" cy="5948931"/>
          </a:xfrm>
          <a:custGeom>
            <a:avLst/>
            <a:gdLst/>
            <a:ahLst/>
            <a:cxnLst/>
            <a:rect l="l" t="t" r="r" b="b"/>
            <a:pathLst>
              <a:path w="9295205" h="5948931" extrusionOk="0">
                <a:moveTo>
                  <a:pt x="9295205" y="0"/>
                </a:moveTo>
                <a:lnTo>
                  <a:pt x="0" y="0"/>
                </a:lnTo>
                <a:lnTo>
                  <a:pt x="0" y="5948932"/>
                </a:lnTo>
                <a:lnTo>
                  <a:pt x="9295205" y="5948932"/>
                </a:lnTo>
                <a:lnTo>
                  <a:pt x="9295205" y="0"/>
                </a:lnTo>
                <a:close/>
              </a:path>
            </a:pathLst>
          </a:custGeom>
          <a:blipFill rotWithShape="1">
            <a:blip r:embed="rId4">
              <a:alphaModFix/>
            </a:blip>
            <a:stretch>
              <a:fillRect/>
            </a:stretch>
          </a:blipFill>
          <a:ln>
            <a:noFill/>
          </a:ln>
        </p:spPr>
      </p:sp>
      <p:sp>
        <p:nvSpPr>
          <p:cNvPr id="111" name="Google Shape;111;g39abf1dfa05_1_1"/>
          <p:cNvSpPr/>
          <p:nvPr/>
        </p:nvSpPr>
        <p:spPr>
          <a:xfrm rot="10800000" flipH="1">
            <a:off x="-1280483" y="-701623"/>
            <a:ext cx="9295205" cy="5948931"/>
          </a:xfrm>
          <a:custGeom>
            <a:avLst/>
            <a:gdLst/>
            <a:ahLst/>
            <a:cxnLst/>
            <a:rect l="l" t="t" r="r" b="b"/>
            <a:pathLst>
              <a:path w="9295205" h="5948931" extrusionOk="0">
                <a:moveTo>
                  <a:pt x="0" y="5948932"/>
                </a:moveTo>
                <a:lnTo>
                  <a:pt x="9295205" y="5948932"/>
                </a:lnTo>
                <a:lnTo>
                  <a:pt x="9295205" y="0"/>
                </a:lnTo>
                <a:lnTo>
                  <a:pt x="0" y="0"/>
                </a:lnTo>
                <a:lnTo>
                  <a:pt x="0" y="5948932"/>
                </a:lnTo>
                <a:close/>
              </a:path>
            </a:pathLst>
          </a:custGeom>
          <a:blipFill rotWithShape="1">
            <a:blip r:embed="rId4">
              <a:alphaModFix/>
            </a:blip>
            <a:stretch>
              <a:fillRect/>
            </a:stretch>
          </a:blipFill>
          <a:ln>
            <a:noFill/>
          </a:ln>
        </p:spPr>
      </p:sp>
      <p:sp>
        <p:nvSpPr>
          <p:cNvPr id="112" name="Google Shape;112;g39abf1dfa05_1_1"/>
          <p:cNvSpPr/>
          <p:nvPr/>
        </p:nvSpPr>
        <p:spPr>
          <a:xfrm>
            <a:off x="14253505" y="-3142711"/>
            <a:ext cx="5568589" cy="7775011"/>
          </a:xfrm>
          <a:custGeom>
            <a:avLst/>
            <a:gdLst/>
            <a:ahLst/>
            <a:cxnLst/>
            <a:rect l="l" t="t" r="r" b="b"/>
            <a:pathLst>
              <a:path w="5568589" h="7775011" extrusionOk="0">
                <a:moveTo>
                  <a:pt x="0" y="0"/>
                </a:moveTo>
                <a:lnTo>
                  <a:pt x="5568589" y="0"/>
                </a:lnTo>
                <a:lnTo>
                  <a:pt x="5568589" y="7775011"/>
                </a:lnTo>
                <a:lnTo>
                  <a:pt x="0" y="7775011"/>
                </a:lnTo>
                <a:lnTo>
                  <a:pt x="0" y="0"/>
                </a:lnTo>
                <a:close/>
              </a:path>
            </a:pathLst>
          </a:custGeom>
          <a:blipFill rotWithShape="1">
            <a:blip r:embed="rId5">
              <a:alphaModFix/>
            </a:blip>
            <a:stretch>
              <a:fillRect/>
            </a:stretch>
          </a:blipFill>
          <a:ln>
            <a:noFill/>
          </a:ln>
        </p:spPr>
      </p:sp>
      <p:sp>
        <p:nvSpPr>
          <p:cNvPr id="113" name="Google Shape;113;g39abf1dfa05_1_1"/>
          <p:cNvSpPr/>
          <p:nvPr/>
        </p:nvSpPr>
        <p:spPr>
          <a:xfrm>
            <a:off x="-646086" y="6399494"/>
            <a:ext cx="5568589" cy="7775011"/>
          </a:xfrm>
          <a:custGeom>
            <a:avLst/>
            <a:gdLst/>
            <a:ahLst/>
            <a:cxnLst/>
            <a:rect l="l" t="t" r="r" b="b"/>
            <a:pathLst>
              <a:path w="5568589" h="7775011" extrusionOk="0">
                <a:moveTo>
                  <a:pt x="0" y="0"/>
                </a:moveTo>
                <a:lnTo>
                  <a:pt x="5568589" y="0"/>
                </a:lnTo>
                <a:lnTo>
                  <a:pt x="5568589" y="7775012"/>
                </a:lnTo>
                <a:lnTo>
                  <a:pt x="0" y="7775012"/>
                </a:lnTo>
                <a:lnTo>
                  <a:pt x="0" y="0"/>
                </a:lnTo>
                <a:close/>
              </a:path>
            </a:pathLst>
          </a:custGeom>
          <a:blipFill rotWithShape="1">
            <a:blip r:embed="rId5">
              <a:alphaModFix/>
            </a:blip>
            <a:stretch>
              <a:fillRect/>
            </a:stretch>
          </a:blipFill>
          <a:ln>
            <a:noFill/>
          </a:ln>
        </p:spPr>
      </p:sp>
      <p:sp>
        <p:nvSpPr>
          <p:cNvPr id="114" name="Google Shape;114;g39abf1dfa05_1_1"/>
          <p:cNvSpPr txBox="1"/>
          <p:nvPr/>
        </p:nvSpPr>
        <p:spPr>
          <a:xfrm>
            <a:off x="5385527" y="5432997"/>
            <a:ext cx="75168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a:p>
        </p:txBody>
      </p:sp>
      <p:sp>
        <p:nvSpPr>
          <p:cNvPr id="115" name="Google Shape;115;g39abf1dfa05_1_1"/>
          <p:cNvSpPr txBox="1"/>
          <p:nvPr/>
        </p:nvSpPr>
        <p:spPr>
          <a:xfrm>
            <a:off x="2743480" y="3724644"/>
            <a:ext cx="12801000" cy="215400"/>
          </a:xfrm>
          <a:prstGeom prst="rect">
            <a:avLst/>
          </a:prstGeom>
          <a:noFill/>
          <a:ln>
            <a:noFill/>
          </a:ln>
        </p:spPr>
        <p:txBody>
          <a:bodyPr spcFirstLastPara="1" wrap="square" lIns="0" tIns="0" rIns="0" bIns="0" anchor="t" anchorCtr="0">
            <a:spAutoFit/>
          </a:bodyPr>
          <a:lstStyle/>
          <a:p>
            <a:pPr marL="0" marR="0" lvl="0" indent="0" algn="ctr" rtl="0">
              <a:lnSpc>
                <a:spcPct val="139994"/>
              </a:lnSpc>
              <a:spcBef>
                <a:spcPts val="0"/>
              </a:spcBef>
              <a:spcAft>
                <a:spcPts val="0"/>
              </a:spcAft>
              <a:buNone/>
            </a:pPr>
            <a:endParaRPr/>
          </a:p>
        </p:txBody>
      </p:sp>
      <p:sp>
        <p:nvSpPr>
          <p:cNvPr id="117" name="Google Shape;117;g39abf1dfa05_1_1"/>
          <p:cNvSpPr txBox="1"/>
          <p:nvPr/>
        </p:nvSpPr>
        <p:spPr>
          <a:xfrm>
            <a:off x="2247249" y="3593400"/>
            <a:ext cx="13454713" cy="207746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dirty="0" err="1">
                <a:latin typeface="Times New Roman" panose="02020603050405020304" pitchFamily="18" charset="0"/>
                <a:cs typeface="Times New Roman" panose="02020603050405020304" pitchFamily="18" charset="0"/>
              </a:rPr>
              <a:t>Projektas</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tęsėsi</a:t>
            </a:r>
            <a:r>
              <a:rPr lang="en-US" sz="4100" dirty="0">
                <a:latin typeface="Times New Roman" panose="02020603050405020304" pitchFamily="18" charset="0"/>
                <a:cs typeface="Times New Roman" panose="02020603050405020304" pitchFamily="18" charset="0"/>
              </a:rPr>
              <a:t> 11 </a:t>
            </a:r>
            <a:r>
              <a:rPr lang="en-US" sz="4100" dirty="0" err="1">
                <a:latin typeface="Times New Roman" panose="02020603050405020304" pitchFamily="18" charset="0"/>
                <a:cs typeface="Times New Roman" panose="02020603050405020304" pitchFamily="18" charset="0"/>
              </a:rPr>
              <a:t>mėnesių</a:t>
            </a:r>
            <a:r>
              <a:rPr lang="en-US" sz="4100" dirty="0">
                <a:latin typeface="Times New Roman" panose="02020603050405020304" pitchFamily="18" charset="0"/>
                <a:cs typeface="Times New Roman" panose="02020603050405020304" pitchFamily="18" charset="0"/>
              </a:rPr>
              <a:t>. </a:t>
            </a:r>
            <a:endParaRPr lang="lt-LT" sz="4100" dirty="0">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r>
              <a:rPr lang="en-US" sz="4100" dirty="0" err="1">
                <a:latin typeface="Times New Roman" panose="02020603050405020304" pitchFamily="18" charset="0"/>
                <a:cs typeface="Times New Roman" panose="02020603050405020304" pitchFamily="18" charset="0"/>
              </a:rPr>
              <a:t>Projektą</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įgyvendino</a:t>
            </a:r>
            <a:r>
              <a:rPr lang="en-US" sz="4100" dirty="0">
                <a:latin typeface="Times New Roman" panose="02020603050405020304" pitchFamily="18" charset="0"/>
                <a:cs typeface="Times New Roman" panose="02020603050405020304" pitchFamily="18" charset="0"/>
              </a:rPr>
              <a:t> 11 </a:t>
            </a:r>
            <a:r>
              <a:rPr lang="en-US" sz="4100" dirty="0" err="1">
                <a:latin typeface="Times New Roman" panose="02020603050405020304" pitchFamily="18" charset="0"/>
                <a:cs typeface="Times New Roman" panose="02020603050405020304" pitchFamily="18" charset="0"/>
              </a:rPr>
              <a:t>pedagoginių</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darbuotojų</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išvykdami</a:t>
            </a:r>
            <a:r>
              <a:rPr lang="en-US" sz="4100" dirty="0">
                <a:latin typeface="Times New Roman" panose="02020603050405020304" pitchFamily="18" charset="0"/>
                <a:cs typeface="Times New Roman" panose="02020603050405020304" pitchFamily="18" charset="0"/>
              </a:rPr>
              <a:t> į tris </a:t>
            </a:r>
            <a:r>
              <a:rPr lang="en-US" sz="4100" dirty="0" err="1">
                <a:latin typeface="Times New Roman" panose="02020603050405020304" pitchFamily="18" charset="0"/>
                <a:cs typeface="Times New Roman" panose="02020603050405020304" pitchFamily="18" charset="0"/>
              </a:rPr>
              <a:t>darbo</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stebėjimo</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vizitus</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Tenerifėje</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Italijoje</a:t>
            </a:r>
            <a:r>
              <a:rPr lang="en-US" sz="4100" dirty="0">
                <a:latin typeface="Times New Roman" panose="02020603050405020304" pitchFamily="18" charset="0"/>
                <a:cs typeface="Times New Roman" panose="02020603050405020304" pitchFamily="18" charset="0"/>
              </a:rPr>
              <a:t> ir </a:t>
            </a:r>
            <a:r>
              <a:rPr lang="en-US" sz="4100" dirty="0" err="1">
                <a:latin typeface="Times New Roman" panose="02020603050405020304" pitchFamily="18" charset="0"/>
                <a:cs typeface="Times New Roman" panose="02020603050405020304" pitchFamily="18" charset="0"/>
              </a:rPr>
              <a:t>Kipre</a:t>
            </a:r>
            <a:r>
              <a:rPr lang="en-US" sz="4100" dirty="0">
                <a:latin typeface="Times New Roman" panose="02020603050405020304" pitchFamily="18" charset="0"/>
                <a:cs typeface="Times New Roman" panose="02020603050405020304" pitchFamily="18" charset="0"/>
              </a:rPr>
              <a:t>.</a:t>
            </a:r>
            <a:endParaRPr sz="4100" dirty="0">
              <a:latin typeface="Times New Roman" panose="02020603050405020304" pitchFamily="18" charset="0"/>
              <a:cs typeface="Times New Roman" panose="02020603050405020304" pitchFamily="18" charset="0"/>
            </a:endParaRPr>
          </a:p>
        </p:txBody>
      </p:sp>
      <p:pic>
        <p:nvPicPr>
          <p:cNvPr id="11" name="Paveikslėlis 10">
            <a:extLst>
              <a:ext uri="{FF2B5EF4-FFF2-40B4-BE49-F238E27FC236}">
                <a16:creationId xmlns:a16="http://schemas.microsoft.com/office/drawing/2014/main" id="{0120ADFE-E939-4EBC-8322-8B3763AF60C0}"/>
              </a:ext>
            </a:extLst>
          </p:cNvPr>
          <p:cNvPicPr>
            <a:picLocks noChangeAspect="1"/>
          </p:cNvPicPr>
          <p:nvPr/>
        </p:nvPicPr>
        <p:blipFill>
          <a:blip r:embed="rId6"/>
          <a:stretch>
            <a:fillRect/>
          </a:stretch>
        </p:blipFill>
        <p:spPr>
          <a:xfrm>
            <a:off x="13773150" y="291665"/>
            <a:ext cx="4514850" cy="11715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39abf1dfa05_0_20"/>
          <p:cNvSpPr/>
          <p:nvPr/>
        </p:nvSpPr>
        <p:spPr>
          <a:xfrm>
            <a:off x="0" y="-5973"/>
            <a:ext cx="1847088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780" b="-770"/>
            </a:stretch>
          </a:blipFill>
          <a:ln>
            <a:noFill/>
          </a:ln>
        </p:spPr>
      </p:sp>
      <p:sp>
        <p:nvSpPr>
          <p:cNvPr id="125" name="Google Shape;125;g39abf1dfa05_0_20"/>
          <p:cNvSpPr/>
          <p:nvPr/>
        </p:nvSpPr>
        <p:spPr>
          <a:xfrm>
            <a:off x="14790631" y="-3420266"/>
            <a:ext cx="5568589" cy="7775011"/>
          </a:xfrm>
          <a:custGeom>
            <a:avLst/>
            <a:gdLst/>
            <a:ahLst/>
            <a:cxnLst/>
            <a:rect l="l" t="t" r="r" b="b"/>
            <a:pathLst>
              <a:path w="5568589" h="7775011" extrusionOk="0">
                <a:moveTo>
                  <a:pt x="0" y="0"/>
                </a:moveTo>
                <a:lnTo>
                  <a:pt x="5568589" y="0"/>
                </a:lnTo>
                <a:lnTo>
                  <a:pt x="5568589" y="7775011"/>
                </a:lnTo>
                <a:lnTo>
                  <a:pt x="0" y="7775011"/>
                </a:lnTo>
                <a:lnTo>
                  <a:pt x="0" y="0"/>
                </a:lnTo>
                <a:close/>
              </a:path>
            </a:pathLst>
          </a:custGeom>
          <a:blipFill rotWithShape="1">
            <a:blip r:embed="rId4">
              <a:alphaModFix/>
            </a:blip>
            <a:stretch>
              <a:fillRect/>
            </a:stretch>
          </a:blipFill>
          <a:ln>
            <a:noFill/>
          </a:ln>
        </p:spPr>
      </p:sp>
      <p:sp>
        <p:nvSpPr>
          <p:cNvPr id="126" name="Google Shape;126;g39abf1dfa05_0_20"/>
          <p:cNvSpPr/>
          <p:nvPr/>
        </p:nvSpPr>
        <p:spPr>
          <a:xfrm>
            <a:off x="1984389" y="1749194"/>
            <a:ext cx="5568589" cy="7775011"/>
          </a:xfrm>
          <a:custGeom>
            <a:avLst/>
            <a:gdLst/>
            <a:ahLst/>
            <a:cxnLst/>
            <a:rect l="l" t="t" r="r" b="b"/>
            <a:pathLst>
              <a:path w="5568589" h="7775011" extrusionOk="0">
                <a:moveTo>
                  <a:pt x="0" y="0"/>
                </a:moveTo>
                <a:lnTo>
                  <a:pt x="5568589" y="0"/>
                </a:lnTo>
                <a:lnTo>
                  <a:pt x="5568589" y="7775012"/>
                </a:lnTo>
                <a:lnTo>
                  <a:pt x="0" y="7775012"/>
                </a:lnTo>
                <a:lnTo>
                  <a:pt x="0" y="0"/>
                </a:lnTo>
                <a:close/>
              </a:path>
            </a:pathLst>
          </a:custGeom>
          <a:blipFill rotWithShape="1">
            <a:blip r:embed="rId4">
              <a:alphaModFix/>
            </a:blip>
            <a:stretch>
              <a:fillRect/>
            </a:stretch>
          </a:blipFill>
          <a:ln>
            <a:noFill/>
          </a:ln>
        </p:spPr>
      </p:sp>
      <p:sp>
        <p:nvSpPr>
          <p:cNvPr id="127" name="Google Shape;127;g39abf1dfa05_0_20"/>
          <p:cNvSpPr txBox="1"/>
          <p:nvPr/>
        </p:nvSpPr>
        <p:spPr>
          <a:xfrm>
            <a:off x="5385527" y="5432997"/>
            <a:ext cx="75168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a:p>
        </p:txBody>
      </p:sp>
      <p:sp>
        <p:nvSpPr>
          <p:cNvPr id="6" name="Stačiakampis 5">
            <a:extLst>
              <a:ext uri="{FF2B5EF4-FFF2-40B4-BE49-F238E27FC236}">
                <a16:creationId xmlns:a16="http://schemas.microsoft.com/office/drawing/2014/main" id="{4E1F9CEE-44AC-422B-86C3-B1B574684C79}"/>
              </a:ext>
            </a:extLst>
          </p:cNvPr>
          <p:cNvSpPr/>
          <p:nvPr/>
        </p:nvSpPr>
        <p:spPr>
          <a:xfrm>
            <a:off x="12172950" y="3007748"/>
            <a:ext cx="5929313" cy="5509200"/>
          </a:xfrm>
          <a:prstGeom prst="rect">
            <a:avLst/>
          </a:prstGeom>
        </p:spPr>
        <p:txBody>
          <a:bodyPr wrap="square">
            <a:spAutoFit/>
          </a:bodyPr>
          <a:lstStyle/>
          <a:p>
            <a:pPr algn="just"/>
            <a:r>
              <a:rPr lang="lt-LT" sz="3200" dirty="0">
                <a:latin typeface="Times New Roman" panose="02020603050405020304" pitchFamily="18" charset="0"/>
                <a:cs typeface="Times New Roman" panose="02020603050405020304" pitchFamily="18" charset="0"/>
              </a:rPr>
              <a:t>Pirmoji mobilumo komanda rugpjūčio 12-18 dienomis lankėsi </a:t>
            </a:r>
            <a:r>
              <a:rPr lang="lt-LT" sz="3200" dirty="0" err="1">
                <a:latin typeface="Times New Roman" panose="02020603050405020304" pitchFamily="18" charset="0"/>
                <a:cs typeface="Times New Roman" panose="02020603050405020304" pitchFamily="18" charset="0"/>
              </a:rPr>
              <a:t>Tenerifėje</a:t>
            </a:r>
            <a:r>
              <a:rPr lang="lt-LT" sz="3200" dirty="0">
                <a:latin typeface="Times New Roman" panose="02020603050405020304" pitchFamily="18" charset="0"/>
                <a:cs typeface="Times New Roman" panose="02020603050405020304" pitchFamily="18" charset="0"/>
              </a:rPr>
              <a:t> veikiančioje </a:t>
            </a:r>
            <a:r>
              <a:rPr lang="lt-LT" sz="3200" b="1" dirty="0">
                <a:latin typeface="Times New Roman" panose="02020603050405020304" pitchFamily="18" charset="0"/>
                <a:cs typeface="Times New Roman" panose="02020603050405020304" pitchFamily="18" charset="0"/>
              </a:rPr>
              <a:t>„Baltic International </a:t>
            </a:r>
            <a:r>
              <a:rPr lang="lt-LT" sz="3200" b="1" dirty="0" err="1">
                <a:latin typeface="Times New Roman" panose="02020603050405020304" pitchFamily="18" charset="0"/>
                <a:cs typeface="Times New Roman" panose="02020603050405020304" pitchFamily="18" charset="0"/>
              </a:rPr>
              <a:t>School</a:t>
            </a:r>
            <a:r>
              <a:rPr lang="lt-LT" sz="3200" b="1" dirty="0">
                <a:latin typeface="Times New Roman" panose="02020603050405020304" pitchFamily="18" charset="0"/>
                <a:cs typeface="Times New Roman" panose="02020603050405020304" pitchFamily="18" charset="0"/>
              </a:rPr>
              <a:t>“</a:t>
            </a:r>
            <a:r>
              <a:rPr lang="lt-LT" sz="3200" b="1" i="1" dirty="0">
                <a:latin typeface="Times New Roman" panose="02020603050405020304" pitchFamily="18" charset="0"/>
                <a:cs typeface="Times New Roman" panose="02020603050405020304" pitchFamily="18" charset="0"/>
              </a:rPr>
              <a:t> </a:t>
            </a:r>
            <a:r>
              <a:rPr lang="lt-LT" sz="3200" dirty="0">
                <a:latin typeface="Times New Roman" panose="02020603050405020304" pitchFamily="18" charset="0"/>
                <a:cs typeface="Times New Roman" panose="02020603050405020304" pitchFamily="18" charset="0"/>
              </a:rPr>
              <a:t>darželyje-mokykloje. Tai tarptautinė ugdymo įstaiga, kurioje ugdomi vaikai iš įvairių pasaulio šalių, todėl ypatingas dėmesys skiriamas kultūrų įvairovei, </a:t>
            </a:r>
            <a:r>
              <a:rPr lang="lt-LT" sz="3200" dirty="0" err="1">
                <a:latin typeface="Times New Roman" panose="02020603050405020304" pitchFamily="18" charset="0"/>
                <a:cs typeface="Times New Roman" panose="02020603050405020304" pitchFamily="18" charset="0"/>
              </a:rPr>
              <a:t>įtraukties</a:t>
            </a:r>
            <a:r>
              <a:rPr lang="lt-LT" sz="3200" dirty="0">
                <a:latin typeface="Times New Roman" panose="02020603050405020304" pitchFamily="18" charset="0"/>
                <a:cs typeface="Times New Roman" panose="02020603050405020304" pitchFamily="18" charset="0"/>
              </a:rPr>
              <a:t> principams ir šiuolaikiškiems ugdymo metodams. </a:t>
            </a:r>
          </a:p>
        </p:txBody>
      </p:sp>
      <p:pic>
        <p:nvPicPr>
          <p:cNvPr id="7" name="Paveikslėlis 6">
            <a:extLst>
              <a:ext uri="{FF2B5EF4-FFF2-40B4-BE49-F238E27FC236}">
                <a16:creationId xmlns:a16="http://schemas.microsoft.com/office/drawing/2014/main" id="{16E3AC06-1183-457C-87B6-021F1DCA1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849" y="1628708"/>
            <a:ext cx="11023039" cy="8267279"/>
          </a:xfrm>
          <a:prstGeom prst="rect">
            <a:avLst/>
          </a:prstGeom>
        </p:spPr>
      </p:pic>
      <p:sp>
        <p:nvSpPr>
          <p:cNvPr id="2" name="TextBox 1">
            <a:extLst>
              <a:ext uri="{FF2B5EF4-FFF2-40B4-BE49-F238E27FC236}">
                <a16:creationId xmlns:a16="http://schemas.microsoft.com/office/drawing/2014/main" id="{6365F83B-CC3D-4241-8BF8-5AF4DD8693E8}"/>
              </a:ext>
            </a:extLst>
          </p:cNvPr>
          <p:cNvSpPr txBox="1"/>
          <p:nvPr/>
        </p:nvSpPr>
        <p:spPr>
          <a:xfrm>
            <a:off x="5114925" y="245026"/>
            <a:ext cx="3328988" cy="1323439"/>
          </a:xfrm>
          <a:prstGeom prst="rect">
            <a:avLst/>
          </a:prstGeom>
          <a:noFill/>
        </p:spPr>
        <p:txBody>
          <a:bodyPr wrap="square" rtlCol="0">
            <a:spAutoFit/>
          </a:bodyPr>
          <a:lstStyle/>
          <a:p>
            <a:r>
              <a:rPr lang="lt-LT" sz="6600" b="1" dirty="0" err="1">
                <a:solidFill>
                  <a:srgbClr val="002B58"/>
                </a:solidFill>
                <a:latin typeface="Times New Roman" panose="02020603050405020304" pitchFamily="18" charset="0"/>
                <a:cs typeface="Times New Roman" panose="02020603050405020304" pitchFamily="18" charset="0"/>
                <a:sym typeface="Monda"/>
              </a:rPr>
              <a:t>Tenerifė</a:t>
            </a:r>
            <a:endParaRPr lang="en-US" sz="6600" dirty="0">
              <a:latin typeface="Times New Roman" panose="02020603050405020304" pitchFamily="18" charset="0"/>
              <a:cs typeface="Times New Roman" panose="02020603050405020304" pitchFamily="18" charset="0"/>
            </a:endParaRPr>
          </a:p>
          <a:p>
            <a:endParaRPr lang="lt-LT" dirty="0"/>
          </a:p>
        </p:txBody>
      </p:sp>
      <p:pic>
        <p:nvPicPr>
          <p:cNvPr id="9" name="Paveikslėlis 8">
            <a:extLst>
              <a:ext uri="{FF2B5EF4-FFF2-40B4-BE49-F238E27FC236}">
                <a16:creationId xmlns:a16="http://schemas.microsoft.com/office/drawing/2014/main" id="{2D1BF3CB-944A-40C6-99BF-6140BC524247}"/>
              </a:ext>
            </a:extLst>
          </p:cNvPr>
          <p:cNvPicPr>
            <a:picLocks noChangeAspect="1"/>
          </p:cNvPicPr>
          <p:nvPr/>
        </p:nvPicPr>
        <p:blipFill>
          <a:blip r:embed="rId6"/>
          <a:stretch>
            <a:fillRect/>
          </a:stretch>
        </p:blipFill>
        <p:spPr>
          <a:xfrm>
            <a:off x="13773150" y="291665"/>
            <a:ext cx="4514850" cy="11715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39abf1dfa05_0_43"/>
          <p:cNvSpPr/>
          <p:nvPr/>
        </p:nvSpPr>
        <p:spPr>
          <a:xfrm>
            <a:off x="0" y="-5973"/>
            <a:ext cx="1847088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780" b="-770"/>
            </a:stretch>
          </a:blipFill>
          <a:ln>
            <a:noFill/>
          </a:ln>
        </p:spPr>
      </p:sp>
      <p:sp>
        <p:nvSpPr>
          <p:cNvPr id="137" name="Google Shape;137;g39abf1dfa05_0_43"/>
          <p:cNvSpPr/>
          <p:nvPr/>
        </p:nvSpPr>
        <p:spPr>
          <a:xfrm>
            <a:off x="1984389" y="1749194"/>
            <a:ext cx="5568589" cy="7775011"/>
          </a:xfrm>
          <a:custGeom>
            <a:avLst/>
            <a:gdLst/>
            <a:ahLst/>
            <a:cxnLst/>
            <a:rect l="l" t="t" r="r" b="b"/>
            <a:pathLst>
              <a:path w="5568589" h="7775011" extrusionOk="0">
                <a:moveTo>
                  <a:pt x="0" y="0"/>
                </a:moveTo>
                <a:lnTo>
                  <a:pt x="5568589" y="0"/>
                </a:lnTo>
                <a:lnTo>
                  <a:pt x="5568589" y="7775012"/>
                </a:lnTo>
                <a:lnTo>
                  <a:pt x="0" y="7775012"/>
                </a:lnTo>
                <a:lnTo>
                  <a:pt x="0" y="0"/>
                </a:lnTo>
                <a:close/>
              </a:path>
            </a:pathLst>
          </a:custGeom>
          <a:blipFill rotWithShape="1">
            <a:blip r:embed="rId4">
              <a:alphaModFix/>
            </a:blip>
            <a:stretch>
              <a:fillRect/>
            </a:stretch>
          </a:blipFill>
          <a:ln>
            <a:noFill/>
          </a:ln>
        </p:spPr>
      </p:sp>
      <p:sp>
        <p:nvSpPr>
          <p:cNvPr id="138" name="Google Shape;138;g39abf1dfa05_0_43"/>
          <p:cNvSpPr txBox="1"/>
          <p:nvPr/>
        </p:nvSpPr>
        <p:spPr>
          <a:xfrm>
            <a:off x="5385527" y="5432997"/>
            <a:ext cx="75168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a:p>
        </p:txBody>
      </p:sp>
      <p:pic>
        <p:nvPicPr>
          <p:cNvPr id="9" name="Paveikslėlis 8">
            <a:extLst>
              <a:ext uri="{FF2B5EF4-FFF2-40B4-BE49-F238E27FC236}">
                <a16:creationId xmlns:a16="http://schemas.microsoft.com/office/drawing/2014/main" id="{D775AEC8-1EE2-4EE8-B7D2-A3695C7E69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1560" y="121617"/>
            <a:ext cx="7523863" cy="10031817"/>
          </a:xfrm>
          <a:prstGeom prst="rect">
            <a:avLst/>
          </a:prstGeom>
        </p:spPr>
      </p:pic>
      <p:sp>
        <p:nvSpPr>
          <p:cNvPr id="10" name="Stačiakampis 9">
            <a:extLst>
              <a:ext uri="{FF2B5EF4-FFF2-40B4-BE49-F238E27FC236}">
                <a16:creationId xmlns:a16="http://schemas.microsoft.com/office/drawing/2014/main" id="{6EFC1157-FFC5-4911-9FAF-E3154F9EFAC2}"/>
              </a:ext>
            </a:extLst>
          </p:cNvPr>
          <p:cNvSpPr/>
          <p:nvPr/>
        </p:nvSpPr>
        <p:spPr>
          <a:xfrm>
            <a:off x="10494991" y="2389656"/>
            <a:ext cx="6329561" cy="6494085"/>
          </a:xfrm>
          <a:prstGeom prst="rect">
            <a:avLst/>
          </a:prstGeom>
        </p:spPr>
        <p:txBody>
          <a:bodyPr wrap="square">
            <a:spAutoFit/>
          </a:bodyPr>
          <a:lstStyle/>
          <a:p>
            <a:pPr algn="just"/>
            <a:r>
              <a:rPr lang="lt-LT" sz="3200" dirty="0">
                <a:latin typeface="Times New Roman" panose="02020603050405020304" pitchFamily="18" charset="0"/>
                <a:cs typeface="Times New Roman" panose="02020603050405020304" pitchFamily="18" charset="0"/>
              </a:rPr>
              <a:t>Erasmus+ projekto dalyviai pristatė savo įstaigas, supažindino su jose taikomomis švietimo valdymo sistemomis bei pasidalino gerąja darbo patirtimi. Susitikimo metu buvo  aptarti ugdymo organizavimo principai Lietuvoje ir </a:t>
            </a:r>
            <a:r>
              <a:rPr lang="lt-LT" sz="3200" dirty="0" err="1">
                <a:latin typeface="Times New Roman" panose="02020603050405020304" pitchFamily="18" charset="0"/>
                <a:cs typeface="Times New Roman" panose="02020603050405020304" pitchFamily="18" charset="0"/>
              </a:rPr>
              <a:t>Tenerifėje</a:t>
            </a:r>
            <a:r>
              <a:rPr lang="lt-LT" sz="3200" dirty="0">
                <a:latin typeface="Times New Roman" panose="02020603050405020304" pitchFamily="18" charset="0"/>
                <a:cs typeface="Times New Roman" panose="02020603050405020304" pitchFamily="18" charset="0"/>
              </a:rPr>
              <a:t>. Diskutuota apie veiksmingas įstaigos valdymo strategijas. Didelis dėmesys buvo skiriamas švietimo įstaigos vadybinių kompetencijų stiprinimui ir kokybiškam bendruomenės narių bendradarbiavimui.</a:t>
            </a:r>
          </a:p>
        </p:txBody>
      </p:sp>
      <p:pic>
        <p:nvPicPr>
          <p:cNvPr id="8" name="Paveikslėlis 7">
            <a:extLst>
              <a:ext uri="{FF2B5EF4-FFF2-40B4-BE49-F238E27FC236}">
                <a16:creationId xmlns:a16="http://schemas.microsoft.com/office/drawing/2014/main" id="{0F12CC51-5CD2-47BE-9AF9-F571213CDD54}"/>
              </a:ext>
            </a:extLst>
          </p:cNvPr>
          <p:cNvPicPr>
            <a:picLocks noChangeAspect="1"/>
          </p:cNvPicPr>
          <p:nvPr/>
        </p:nvPicPr>
        <p:blipFill>
          <a:blip r:embed="rId6"/>
          <a:stretch>
            <a:fillRect/>
          </a:stretch>
        </p:blipFill>
        <p:spPr>
          <a:xfrm>
            <a:off x="13773150" y="291665"/>
            <a:ext cx="4514850" cy="11715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39abf1dfa05_0_76"/>
          <p:cNvSpPr/>
          <p:nvPr/>
        </p:nvSpPr>
        <p:spPr>
          <a:xfrm>
            <a:off x="0" y="-5973"/>
            <a:ext cx="1847088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780" b="-770"/>
            </a:stretch>
          </a:blipFill>
          <a:ln>
            <a:noFill/>
          </a:ln>
        </p:spPr>
      </p:sp>
      <p:sp>
        <p:nvSpPr>
          <p:cNvPr id="147" name="Google Shape;147;g39abf1dfa05_0_76"/>
          <p:cNvSpPr/>
          <p:nvPr/>
        </p:nvSpPr>
        <p:spPr>
          <a:xfrm>
            <a:off x="14790631" y="-3420266"/>
            <a:ext cx="5568589" cy="7775011"/>
          </a:xfrm>
          <a:custGeom>
            <a:avLst/>
            <a:gdLst/>
            <a:ahLst/>
            <a:cxnLst/>
            <a:rect l="l" t="t" r="r" b="b"/>
            <a:pathLst>
              <a:path w="5568589" h="7775011" extrusionOk="0">
                <a:moveTo>
                  <a:pt x="0" y="0"/>
                </a:moveTo>
                <a:lnTo>
                  <a:pt x="5568589" y="0"/>
                </a:lnTo>
                <a:lnTo>
                  <a:pt x="5568589" y="7775011"/>
                </a:lnTo>
                <a:lnTo>
                  <a:pt x="0" y="7775011"/>
                </a:lnTo>
                <a:lnTo>
                  <a:pt x="0" y="0"/>
                </a:lnTo>
                <a:close/>
              </a:path>
            </a:pathLst>
          </a:custGeom>
          <a:blipFill rotWithShape="1">
            <a:blip r:embed="rId4">
              <a:alphaModFix/>
            </a:blip>
            <a:stretch>
              <a:fillRect/>
            </a:stretch>
          </a:blipFill>
          <a:ln>
            <a:noFill/>
          </a:ln>
        </p:spPr>
      </p:sp>
      <p:sp>
        <p:nvSpPr>
          <p:cNvPr id="148" name="Google Shape;148;g39abf1dfa05_0_76"/>
          <p:cNvSpPr/>
          <p:nvPr/>
        </p:nvSpPr>
        <p:spPr>
          <a:xfrm>
            <a:off x="1984389" y="1749194"/>
            <a:ext cx="5568589" cy="7775011"/>
          </a:xfrm>
          <a:custGeom>
            <a:avLst/>
            <a:gdLst/>
            <a:ahLst/>
            <a:cxnLst/>
            <a:rect l="l" t="t" r="r" b="b"/>
            <a:pathLst>
              <a:path w="5568589" h="7775011" extrusionOk="0">
                <a:moveTo>
                  <a:pt x="0" y="0"/>
                </a:moveTo>
                <a:lnTo>
                  <a:pt x="5568589" y="0"/>
                </a:lnTo>
                <a:lnTo>
                  <a:pt x="5568589" y="7775012"/>
                </a:lnTo>
                <a:lnTo>
                  <a:pt x="0" y="7775012"/>
                </a:lnTo>
                <a:lnTo>
                  <a:pt x="0" y="0"/>
                </a:lnTo>
                <a:close/>
              </a:path>
            </a:pathLst>
          </a:custGeom>
          <a:blipFill rotWithShape="1">
            <a:blip r:embed="rId4">
              <a:alphaModFix/>
            </a:blip>
            <a:stretch>
              <a:fillRect/>
            </a:stretch>
          </a:blipFill>
          <a:ln>
            <a:noFill/>
          </a:ln>
        </p:spPr>
      </p:sp>
      <p:sp>
        <p:nvSpPr>
          <p:cNvPr id="149" name="Google Shape;149;g39abf1dfa05_0_76"/>
          <p:cNvSpPr txBox="1"/>
          <p:nvPr/>
        </p:nvSpPr>
        <p:spPr>
          <a:xfrm>
            <a:off x="5385527" y="5432997"/>
            <a:ext cx="75168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a:p>
        </p:txBody>
      </p:sp>
      <p:sp>
        <p:nvSpPr>
          <p:cNvPr id="9" name="Antrinis pavadinimas 2">
            <a:extLst>
              <a:ext uri="{FF2B5EF4-FFF2-40B4-BE49-F238E27FC236}">
                <a16:creationId xmlns:a16="http://schemas.microsoft.com/office/drawing/2014/main" id="{D2684F40-E33E-49E0-B47F-F99ABBD12D8D}"/>
              </a:ext>
            </a:extLst>
          </p:cNvPr>
          <p:cNvSpPr txBox="1">
            <a:spLocks/>
          </p:cNvSpPr>
          <p:nvPr/>
        </p:nvSpPr>
        <p:spPr>
          <a:xfrm>
            <a:off x="1161445" y="477420"/>
            <a:ext cx="16413480" cy="136058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lt-LT" sz="3200" dirty="0">
                <a:latin typeface="Times New Roman" panose="02020603050405020304" pitchFamily="18" charset="0"/>
                <a:cs typeface="Times New Roman" panose="02020603050405020304" pitchFamily="18" charset="0"/>
              </a:rPr>
              <a:t>Apsilankymas meno studijoje „</a:t>
            </a:r>
            <a:r>
              <a:rPr lang="lt-LT" sz="3200" dirty="0" err="1">
                <a:latin typeface="Times New Roman" panose="02020603050405020304" pitchFamily="18" charset="0"/>
                <a:cs typeface="Times New Roman" panose="02020603050405020304" pitchFamily="18" charset="0"/>
              </a:rPr>
              <a:t>Kon</a:t>
            </a:r>
            <a:r>
              <a:rPr lang="lt-LT" sz="3200" dirty="0">
                <a:latin typeface="Times New Roman" panose="02020603050405020304" pitchFamily="18" charset="0"/>
                <a:cs typeface="Times New Roman" panose="02020603050405020304" pitchFamily="18" charset="0"/>
              </a:rPr>
              <a:t> </a:t>
            </a:r>
            <a:r>
              <a:rPr lang="lt-LT" sz="3200" dirty="0" err="1">
                <a:latin typeface="Times New Roman" panose="02020603050405020304" pitchFamily="18" charset="0"/>
                <a:cs typeface="Times New Roman" panose="02020603050405020304" pitchFamily="18" charset="0"/>
              </a:rPr>
              <a:t>Arte</a:t>
            </a:r>
            <a:r>
              <a:rPr lang="lt-LT" sz="3200" dirty="0">
                <a:latin typeface="Times New Roman" panose="02020603050405020304" pitchFamily="18" charset="0"/>
                <a:cs typeface="Times New Roman" panose="02020603050405020304" pitchFamily="18" charset="0"/>
              </a:rPr>
              <a:t>“ paliko daug įspūdžių ir įkvėpimo. Jos įkūrėja papasakojo apie organizuojamas veiklas šeimoms ir kitiems mokyklos bendruomenės nariams. Vaikai ir tėvai ne tik turi progą eksperimentuoti su spalvomis ir atskleisti savo meninius gebėjimus, bet čia taip pat patiriamas bendruomeniškumo jausmas, kyla idėjos, iniciatyvos, kurias įgyvendina bendruomenė kartu su mokykla. Meno studijos vadovė pabrėžė, kad meniniai užsiėmimai padeda ugdyti kūrybiškumą, pasitikėjimą savimi bei lavinti vaizduotę.</a:t>
            </a:r>
          </a:p>
        </p:txBody>
      </p:sp>
      <p:pic>
        <p:nvPicPr>
          <p:cNvPr id="10" name="Paveikslėlis 9">
            <a:extLst>
              <a:ext uri="{FF2B5EF4-FFF2-40B4-BE49-F238E27FC236}">
                <a16:creationId xmlns:a16="http://schemas.microsoft.com/office/drawing/2014/main" id="{4E02078A-B177-4247-95F4-F4FBD5CCB5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4162" y="3958525"/>
            <a:ext cx="8102729" cy="6075328"/>
          </a:xfrm>
          <a:prstGeom prst="rect">
            <a:avLst/>
          </a:prstGeom>
        </p:spPr>
      </p:pic>
      <p:pic>
        <p:nvPicPr>
          <p:cNvPr id="11" name="Paveikslėlis 10">
            <a:extLst>
              <a:ext uri="{FF2B5EF4-FFF2-40B4-BE49-F238E27FC236}">
                <a16:creationId xmlns:a16="http://schemas.microsoft.com/office/drawing/2014/main" id="{CFD5A665-178E-49A4-AC82-C721244F16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95133" y="3958525"/>
            <a:ext cx="8102729" cy="607532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39abf1dfa05_0_66"/>
          <p:cNvSpPr/>
          <p:nvPr/>
        </p:nvSpPr>
        <p:spPr>
          <a:xfrm>
            <a:off x="0" y="-5973"/>
            <a:ext cx="1847088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780" b="-770"/>
            </a:stretch>
          </a:blipFill>
          <a:ln>
            <a:noFill/>
          </a:ln>
        </p:spPr>
      </p:sp>
      <p:sp>
        <p:nvSpPr>
          <p:cNvPr id="159" name="Google Shape;159;g39abf1dfa05_0_66"/>
          <p:cNvSpPr/>
          <p:nvPr/>
        </p:nvSpPr>
        <p:spPr>
          <a:xfrm>
            <a:off x="1984389" y="1749194"/>
            <a:ext cx="5568589" cy="7775011"/>
          </a:xfrm>
          <a:custGeom>
            <a:avLst/>
            <a:gdLst/>
            <a:ahLst/>
            <a:cxnLst/>
            <a:rect l="l" t="t" r="r" b="b"/>
            <a:pathLst>
              <a:path w="5568589" h="7775011" extrusionOk="0">
                <a:moveTo>
                  <a:pt x="0" y="0"/>
                </a:moveTo>
                <a:lnTo>
                  <a:pt x="5568589" y="0"/>
                </a:lnTo>
                <a:lnTo>
                  <a:pt x="5568589" y="7775012"/>
                </a:lnTo>
                <a:lnTo>
                  <a:pt x="0" y="7775012"/>
                </a:lnTo>
                <a:lnTo>
                  <a:pt x="0" y="0"/>
                </a:lnTo>
                <a:close/>
              </a:path>
            </a:pathLst>
          </a:custGeom>
          <a:blipFill rotWithShape="1">
            <a:blip r:embed="rId4">
              <a:alphaModFix/>
            </a:blip>
            <a:stretch>
              <a:fillRect/>
            </a:stretch>
          </a:blipFill>
          <a:ln>
            <a:noFill/>
          </a:ln>
        </p:spPr>
      </p:sp>
      <p:sp>
        <p:nvSpPr>
          <p:cNvPr id="160" name="Google Shape;160;g39abf1dfa05_0_66"/>
          <p:cNvSpPr txBox="1"/>
          <p:nvPr/>
        </p:nvSpPr>
        <p:spPr>
          <a:xfrm>
            <a:off x="5385527" y="5432997"/>
            <a:ext cx="75168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a:p>
        </p:txBody>
      </p:sp>
      <p:sp>
        <p:nvSpPr>
          <p:cNvPr id="9" name="Stačiakampis 8">
            <a:extLst>
              <a:ext uri="{FF2B5EF4-FFF2-40B4-BE49-F238E27FC236}">
                <a16:creationId xmlns:a16="http://schemas.microsoft.com/office/drawing/2014/main" id="{8960F0C3-9589-4306-91A1-DF86DFAF4804}"/>
              </a:ext>
            </a:extLst>
          </p:cNvPr>
          <p:cNvSpPr/>
          <p:nvPr/>
        </p:nvSpPr>
        <p:spPr>
          <a:xfrm>
            <a:off x="739434" y="249514"/>
            <a:ext cx="17316342" cy="1077218"/>
          </a:xfrm>
          <a:prstGeom prst="rect">
            <a:avLst/>
          </a:prstGeom>
        </p:spPr>
        <p:txBody>
          <a:bodyPr wrap="square">
            <a:spAutoFit/>
          </a:bodyPr>
          <a:lstStyle/>
          <a:p>
            <a:pPr algn="just"/>
            <a:r>
              <a:rPr lang="lt-LT" sz="3200" dirty="0">
                <a:latin typeface="Times New Roman" panose="02020603050405020304" pitchFamily="18" charset="0"/>
                <a:cs typeface="Times New Roman" panose="02020603050405020304" pitchFamily="18" charset="0"/>
              </a:rPr>
              <a:t>Atstovai iš Lietuvos turėjo galimybę sudalyvauti mokyklos tėvų organizuotoje edukacijoje. Ši veikla labai patinka vaikams ir jų šeimoms, nes sukuria ypatingą ryšį, kuris augina bendruomeniškumo ryšius.</a:t>
            </a:r>
          </a:p>
        </p:txBody>
      </p:sp>
      <p:sp>
        <p:nvSpPr>
          <p:cNvPr id="10" name="Stačiakampis 9">
            <a:extLst>
              <a:ext uri="{FF2B5EF4-FFF2-40B4-BE49-F238E27FC236}">
                <a16:creationId xmlns:a16="http://schemas.microsoft.com/office/drawing/2014/main" id="{0CC669E7-834D-4D43-BFA5-5055828F326A}"/>
              </a:ext>
            </a:extLst>
          </p:cNvPr>
          <p:cNvSpPr/>
          <p:nvPr/>
        </p:nvSpPr>
        <p:spPr>
          <a:xfrm>
            <a:off x="739434" y="1371705"/>
            <a:ext cx="17316342" cy="1077218"/>
          </a:xfrm>
          <a:prstGeom prst="rect">
            <a:avLst/>
          </a:prstGeom>
        </p:spPr>
        <p:txBody>
          <a:bodyPr wrap="square">
            <a:spAutoFit/>
          </a:bodyPr>
          <a:lstStyle/>
          <a:p>
            <a:pPr algn="just"/>
            <a:r>
              <a:rPr lang="lt-LT" sz="3200" dirty="0">
                <a:latin typeface="Times New Roman" panose="02020603050405020304" pitchFamily="18" charset="0"/>
                <a:cs typeface="Times New Roman" panose="02020603050405020304" pitchFamily="18" charset="0"/>
              </a:rPr>
              <a:t>Sužinojome, kaip mokykla, bendruomenės nariai įtraukia ugdytinius į edukacines veiklas, įvairias išvykas ir patys įsitraukia į mokyklos gyvenimą aktyviai veikdami. </a:t>
            </a:r>
            <a:endParaRPr lang="lt-LT" sz="3200" dirty="0"/>
          </a:p>
        </p:txBody>
      </p:sp>
      <p:pic>
        <p:nvPicPr>
          <p:cNvPr id="11" name="Paveikslėlis 10">
            <a:extLst>
              <a:ext uri="{FF2B5EF4-FFF2-40B4-BE49-F238E27FC236}">
                <a16:creationId xmlns:a16="http://schemas.microsoft.com/office/drawing/2014/main" id="{8CFE8B0B-1B39-4D5E-9548-5ABB724BE3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695" y="2720241"/>
            <a:ext cx="5487937" cy="7317246"/>
          </a:xfrm>
          <a:prstGeom prst="rect">
            <a:avLst/>
          </a:prstGeom>
        </p:spPr>
      </p:pic>
      <p:pic>
        <p:nvPicPr>
          <p:cNvPr id="12" name="Paveikslėlis 11">
            <a:extLst>
              <a:ext uri="{FF2B5EF4-FFF2-40B4-BE49-F238E27FC236}">
                <a16:creationId xmlns:a16="http://schemas.microsoft.com/office/drawing/2014/main" id="{09200B09-BC3C-4CF8-B67A-BDBF1CCD79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0501" y="2720239"/>
            <a:ext cx="5546997" cy="7395994"/>
          </a:xfrm>
          <a:prstGeom prst="rect">
            <a:avLst/>
          </a:prstGeom>
        </p:spPr>
      </p:pic>
      <p:pic>
        <p:nvPicPr>
          <p:cNvPr id="13" name="Paveikslėlis 12">
            <a:extLst>
              <a:ext uri="{FF2B5EF4-FFF2-40B4-BE49-F238E27FC236}">
                <a16:creationId xmlns:a16="http://schemas.microsoft.com/office/drawing/2014/main" id="{9AA9141A-B723-4A7B-A780-555505A121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60001" y="2683111"/>
            <a:ext cx="5619364" cy="749248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39abf1dfa05_0_86"/>
          <p:cNvSpPr/>
          <p:nvPr/>
        </p:nvSpPr>
        <p:spPr>
          <a:xfrm>
            <a:off x="-114300" y="-5973"/>
            <a:ext cx="1847088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780" b="-770"/>
            </a:stretch>
          </a:blipFill>
          <a:ln>
            <a:noFill/>
          </a:ln>
        </p:spPr>
      </p:sp>
      <p:sp>
        <p:nvSpPr>
          <p:cNvPr id="180" name="Google Shape;180;g39abf1dfa05_0_86"/>
          <p:cNvSpPr/>
          <p:nvPr/>
        </p:nvSpPr>
        <p:spPr>
          <a:xfrm>
            <a:off x="15462144" y="-3420266"/>
            <a:ext cx="5568589" cy="7775011"/>
          </a:xfrm>
          <a:custGeom>
            <a:avLst/>
            <a:gdLst/>
            <a:ahLst/>
            <a:cxnLst/>
            <a:rect l="l" t="t" r="r" b="b"/>
            <a:pathLst>
              <a:path w="5568589" h="7775011" extrusionOk="0">
                <a:moveTo>
                  <a:pt x="0" y="0"/>
                </a:moveTo>
                <a:lnTo>
                  <a:pt x="5568589" y="0"/>
                </a:lnTo>
                <a:lnTo>
                  <a:pt x="5568589" y="7775011"/>
                </a:lnTo>
                <a:lnTo>
                  <a:pt x="0" y="7775011"/>
                </a:lnTo>
                <a:lnTo>
                  <a:pt x="0" y="0"/>
                </a:lnTo>
                <a:close/>
              </a:path>
            </a:pathLst>
          </a:custGeom>
          <a:blipFill rotWithShape="1">
            <a:blip r:embed="rId4">
              <a:alphaModFix/>
            </a:blip>
            <a:stretch>
              <a:fillRect/>
            </a:stretch>
          </a:blipFill>
          <a:ln>
            <a:noFill/>
          </a:ln>
        </p:spPr>
      </p:sp>
      <p:sp>
        <p:nvSpPr>
          <p:cNvPr id="181" name="Google Shape;181;g39abf1dfa05_0_86"/>
          <p:cNvSpPr/>
          <p:nvPr/>
        </p:nvSpPr>
        <p:spPr>
          <a:xfrm>
            <a:off x="1984389" y="1749194"/>
            <a:ext cx="5568589" cy="7775011"/>
          </a:xfrm>
          <a:custGeom>
            <a:avLst/>
            <a:gdLst/>
            <a:ahLst/>
            <a:cxnLst/>
            <a:rect l="l" t="t" r="r" b="b"/>
            <a:pathLst>
              <a:path w="5568589" h="7775011" extrusionOk="0">
                <a:moveTo>
                  <a:pt x="0" y="0"/>
                </a:moveTo>
                <a:lnTo>
                  <a:pt x="5568589" y="0"/>
                </a:lnTo>
                <a:lnTo>
                  <a:pt x="5568589" y="7775012"/>
                </a:lnTo>
                <a:lnTo>
                  <a:pt x="0" y="7775012"/>
                </a:lnTo>
                <a:lnTo>
                  <a:pt x="0" y="0"/>
                </a:lnTo>
                <a:close/>
              </a:path>
            </a:pathLst>
          </a:custGeom>
          <a:blipFill rotWithShape="1">
            <a:blip r:embed="rId4">
              <a:alphaModFix/>
            </a:blip>
            <a:stretch>
              <a:fillRect/>
            </a:stretch>
          </a:blipFill>
          <a:ln>
            <a:noFill/>
          </a:ln>
        </p:spPr>
      </p:sp>
      <p:sp>
        <p:nvSpPr>
          <p:cNvPr id="182" name="Google Shape;182;g39abf1dfa05_0_86"/>
          <p:cNvSpPr txBox="1"/>
          <p:nvPr/>
        </p:nvSpPr>
        <p:spPr>
          <a:xfrm>
            <a:off x="5385527" y="5432997"/>
            <a:ext cx="75168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a:p>
        </p:txBody>
      </p:sp>
      <p:sp>
        <p:nvSpPr>
          <p:cNvPr id="183" name="Google Shape;183;g39abf1dfa05_0_86"/>
          <p:cNvSpPr txBox="1"/>
          <p:nvPr/>
        </p:nvSpPr>
        <p:spPr>
          <a:xfrm>
            <a:off x="-1568478" y="-124249"/>
            <a:ext cx="11215367" cy="1421928"/>
          </a:xfrm>
          <a:prstGeom prst="rect">
            <a:avLst/>
          </a:prstGeom>
          <a:noFill/>
          <a:ln>
            <a:noFill/>
          </a:ln>
        </p:spPr>
        <p:txBody>
          <a:bodyPr spcFirstLastPara="1" wrap="square" lIns="0" tIns="0" rIns="0" bIns="0" anchor="t" anchorCtr="0">
            <a:spAutoFit/>
          </a:bodyPr>
          <a:lstStyle/>
          <a:p>
            <a:pPr marL="0" marR="0" lvl="0" indent="0" algn="ctr" rtl="0">
              <a:lnSpc>
                <a:spcPct val="139994"/>
              </a:lnSpc>
              <a:spcBef>
                <a:spcPts val="0"/>
              </a:spcBef>
              <a:spcAft>
                <a:spcPts val="0"/>
              </a:spcAft>
              <a:buNone/>
            </a:pPr>
            <a:r>
              <a:rPr lang="en-US" sz="6600" b="1" dirty="0">
                <a:solidFill>
                  <a:srgbClr val="002B58"/>
                </a:solidFill>
                <a:latin typeface="Times New Roman" panose="02020603050405020304" pitchFamily="18" charset="0"/>
                <a:ea typeface="Monda"/>
                <a:cs typeface="Times New Roman" panose="02020603050405020304" pitchFamily="18" charset="0"/>
                <a:sym typeface="Monda"/>
              </a:rPr>
              <a:t>I</a:t>
            </a:r>
            <a:r>
              <a:rPr lang="lt-LT" sz="6600" b="1" dirty="0">
                <a:solidFill>
                  <a:srgbClr val="002B58"/>
                </a:solidFill>
                <a:latin typeface="Times New Roman" panose="02020603050405020304" pitchFamily="18" charset="0"/>
                <a:ea typeface="Monda"/>
                <a:cs typeface="Times New Roman" panose="02020603050405020304" pitchFamily="18" charset="0"/>
                <a:sym typeface="Monda"/>
              </a:rPr>
              <a:t>talija</a:t>
            </a:r>
            <a:endParaRPr sz="6600" dirty="0">
              <a:latin typeface="Times New Roman" panose="02020603050405020304" pitchFamily="18" charset="0"/>
              <a:cs typeface="Times New Roman" panose="02020603050405020304" pitchFamily="18" charset="0"/>
            </a:endParaRPr>
          </a:p>
        </p:txBody>
      </p:sp>
      <p:pic>
        <p:nvPicPr>
          <p:cNvPr id="7" name="Paveikslėlis 6">
            <a:extLst>
              <a:ext uri="{FF2B5EF4-FFF2-40B4-BE49-F238E27FC236}">
                <a16:creationId xmlns:a16="http://schemas.microsoft.com/office/drawing/2014/main" id="{D23AC272-184D-4BDA-B3FE-39D64D97F20C}"/>
              </a:ext>
            </a:extLst>
          </p:cNvPr>
          <p:cNvPicPr>
            <a:picLocks noChangeAspect="1"/>
          </p:cNvPicPr>
          <p:nvPr/>
        </p:nvPicPr>
        <p:blipFill>
          <a:blip r:embed="rId5"/>
          <a:stretch>
            <a:fillRect/>
          </a:stretch>
        </p:blipFill>
        <p:spPr>
          <a:xfrm rot="5400000">
            <a:off x="-128470" y="2243109"/>
            <a:ext cx="8570794" cy="6428095"/>
          </a:xfrm>
          <a:prstGeom prst="rect">
            <a:avLst/>
          </a:prstGeom>
        </p:spPr>
      </p:pic>
      <p:sp>
        <p:nvSpPr>
          <p:cNvPr id="2" name="TextBox 1">
            <a:extLst>
              <a:ext uri="{FF2B5EF4-FFF2-40B4-BE49-F238E27FC236}">
                <a16:creationId xmlns:a16="http://schemas.microsoft.com/office/drawing/2014/main" id="{6940A2C5-999F-4D1D-BB06-94F088224714}"/>
              </a:ext>
            </a:extLst>
          </p:cNvPr>
          <p:cNvSpPr txBox="1"/>
          <p:nvPr/>
        </p:nvSpPr>
        <p:spPr>
          <a:xfrm>
            <a:off x="8035217" y="1498752"/>
            <a:ext cx="9309904" cy="8956298"/>
          </a:xfrm>
          <a:prstGeom prst="rect">
            <a:avLst/>
          </a:prstGeom>
          <a:noFill/>
        </p:spPr>
        <p:txBody>
          <a:bodyPr wrap="square" rtlCol="0">
            <a:spAutoFit/>
          </a:bodyPr>
          <a:lstStyle/>
          <a:p>
            <a:pPr algn="ctr"/>
            <a:r>
              <a:rPr lang="lt-LT" sz="3200" dirty="0">
                <a:solidFill>
                  <a:srgbClr val="222222"/>
                </a:solidFill>
                <a:latin typeface="Times New Roman" panose="02020603050405020304" pitchFamily="18" charset="0"/>
                <a:cs typeface="Times New Roman" panose="02020603050405020304" pitchFamily="18" charset="0"/>
              </a:rPr>
              <a:t>Erasmus+ programos stažuotė </a:t>
            </a:r>
            <a:r>
              <a:rPr lang="lt-LT" sz="3200" b="1" dirty="0">
                <a:solidFill>
                  <a:srgbClr val="222222"/>
                </a:solidFill>
                <a:latin typeface="Times New Roman" panose="02020603050405020304" pitchFamily="18" charset="0"/>
                <a:cs typeface="Times New Roman" panose="02020603050405020304" pitchFamily="18" charset="0"/>
              </a:rPr>
              <a:t>Istituto </a:t>
            </a:r>
            <a:r>
              <a:rPr lang="lt-LT" sz="3200" b="1" dirty="0" err="1">
                <a:solidFill>
                  <a:srgbClr val="222222"/>
                </a:solidFill>
                <a:latin typeface="Times New Roman" panose="02020603050405020304" pitchFamily="18" charset="0"/>
                <a:cs typeface="Times New Roman" panose="02020603050405020304" pitchFamily="18" charset="0"/>
              </a:rPr>
              <a:t>Comprensivo</a:t>
            </a:r>
            <a:r>
              <a:rPr lang="lt-LT" sz="3200" b="1" dirty="0">
                <a:solidFill>
                  <a:srgbClr val="222222"/>
                </a:solidFill>
                <a:latin typeface="Times New Roman" panose="02020603050405020304" pitchFamily="18" charset="0"/>
                <a:cs typeface="Times New Roman" panose="02020603050405020304" pitchFamily="18" charset="0"/>
              </a:rPr>
              <a:t> </a:t>
            </a:r>
            <a:r>
              <a:rPr lang="lt-LT" sz="3200" b="1" dirty="0" err="1">
                <a:solidFill>
                  <a:srgbClr val="222222"/>
                </a:solidFill>
                <a:latin typeface="Times New Roman" panose="02020603050405020304" pitchFamily="18" charset="0"/>
                <a:cs typeface="Times New Roman" panose="02020603050405020304" pitchFamily="18" charset="0"/>
              </a:rPr>
              <a:t>Manicone-Fiorentino</a:t>
            </a:r>
            <a:r>
              <a:rPr lang="lt-LT" sz="3200" b="1" i="1" dirty="0">
                <a:solidFill>
                  <a:srgbClr val="222222"/>
                </a:solidFill>
                <a:latin typeface="Times New Roman" panose="02020603050405020304" pitchFamily="18" charset="0"/>
                <a:cs typeface="Times New Roman" panose="02020603050405020304" pitchFamily="18" charset="0"/>
              </a:rPr>
              <a:t> </a:t>
            </a:r>
            <a:r>
              <a:rPr lang="lt-LT" sz="3200" dirty="0">
                <a:solidFill>
                  <a:srgbClr val="222222"/>
                </a:solidFill>
                <a:latin typeface="Times New Roman" panose="02020603050405020304" pitchFamily="18" charset="0"/>
                <a:cs typeface="Times New Roman" panose="02020603050405020304" pitchFamily="18" charset="0"/>
              </a:rPr>
              <a:t>ugdymo įstaigoje</a:t>
            </a:r>
          </a:p>
          <a:p>
            <a:pPr algn="ctr"/>
            <a:endParaRPr lang="lt-LT" sz="3200" dirty="0">
              <a:solidFill>
                <a:srgbClr val="222222"/>
              </a:solidFill>
              <a:latin typeface="Times New Roman" panose="02020603050405020304" pitchFamily="18" charset="0"/>
              <a:cs typeface="Times New Roman" panose="02020603050405020304" pitchFamily="18" charset="0"/>
            </a:endParaRPr>
          </a:p>
          <a:p>
            <a:pPr algn="just"/>
            <a:r>
              <a:rPr lang="lt-LT" sz="3200" dirty="0">
                <a:latin typeface="Times New Roman" panose="02020603050405020304" pitchFamily="18" charset="0"/>
                <a:cs typeface="Times New Roman" panose="02020603050405020304" pitchFamily="18" charset="0"/>
              </a:rPr>
              <a:t>Istituto </a:t>
            </a:r>
            <a:r>
              <a:rPr lang="lt-LT" sz="3200" dirty="0" err="1">
                <a:latin typeface="Times New Roman" panose="02020603050405020304" pitchFamily="18" charset="0"/>
                <a:cs typeface="Times New Roman" panose="02020603050405020304" pitchFamily="18" charset="0"/>
              </a:rPr>
              <a:t>Comprensivo</a:t>
            </a:r>
            <a:r>
              <a:rPr lang="lt-LT" sz="3200" dirty="0">
                <a:latin typeface="Times New Roman" panose="02020603050405020304" pitchFamily="18" charset="0"/>
                <a:cs typeface="Times New Roman" panose="02020603050405020304" pitchFamily="18" charset="0"/>
              </a:rPr>
              <a:t> </a:t>
            </a:r>
            <a:r>
              <a:rPr lang="lt-LT" sz="3200" dirty="0" err="1">
                <a:latin typeface="Times New Roman" panose="02020603050405020304" pitchFamily="18" charset="0"/>
                <a:cs typeface="Times New Roman" panose="02020603050405020304" pitchFamily="18" charset="0"/>
              </a:rPr>
              <a:t>Manicone-Fiorentino</a:t>
            </a:r>
            <a:r>
              <a:rPr lang="lt-LT" sz="3200" dirty="0">
                <a:latin typeface="Times New Roman" panose="02020603050405020304" pitchFamily="18" charset="0"/>
                <a:cs typeface="Times New Roman" panose="02020603050405020304" pitchFamily="18" charset="0"/>
              </a:rPr>
              <a:t> – tai Italijos ugdymo įstaiga, kurioje didelis dėmesys skiriamas vaikų emocinei gerovei, </a:t>
            </a:r>
            <a:r>
              <a:rPr lang="lt-LT" sz="3200" dirty="0" err="1">
                <a:latin typeface="Times New Roman" panose="02020603050405020304" pitchFamily="18" charset="0"/>
                <a:cs typeface="Times New Roman" panose="02020603050405020304" pitchFamily="18" charset="0"/>
              </a:rPr>
              <a:t>įtraukiajam</a:t>
            </a:r>
            <a:r>
              <a:rPr lang="lt-LT" sz="3200" dirty="0">
                <a:latin typeface="Times New Roman" panose="02020603050405020304" pitchFamily="18" charset="0"/>
                <a:cs typeface="Times New Roman" panose="02020603050405020304" pitchFamily="18" charset="0"/>
              </a:rPr>
              <a:t> ugdymui ir </a:t>
            </a:r>
            <a:r>
              <a:rPr lang="lt-LT" sz="3200" dirty="0" err="1">
                <a:latin typeface="Times New Roman" panose="02020603050405020304" pitchFamily="18" charset="0"/>
                <a:cs typeface="Times New Roman" panose="02020603050405020304" pitchFamily="18" charset="0"/>
              </a:rPr>
              <a:t>patyriminiam</a:t>
            </a:r>
            <a:r>
              <a:rPr lang="lt-LT" sz="3200" dirty="0">
                <a:latin typeface="Times New Roman" panose="02020603050405020304" pitchFamily="18" charset="0"/>
                <a:cs typeface="Times New Roman" panose="02020603050405020304" pitchFamily="18" charset="0"/>
              </a:rPr>
              <a:t> mokymuisi. Ši ugdymo įstaiga išsiskiria šilta bendruomeniška atmosfera, pagarbiu pedagogo ir vaiko santykiu bei dėmesiu kiekvieno vaiko individualumui. </a:t>
            </a:r>
            <a:r>
              <a:rPr lang="lt-LT" sz="3200" dirty="0">
                <a:solidFill>
                  <a:srgbClr val="222222"/>
                </a:solidFill>
                <a:latin typeface="Times New Roman" panose="02020603050405020304" pitchFamily="18" charset="0"/>
                <a:cs typeface="Times New Roman" panose="02020603050405020304" pitchFamily="18" charset="0"/>
              </a:rPr>
              <a:t>Stažuotės metu stebėjome ugdymo procesus darželyje, analizavome taikomus pedagoginius metodus, vaikų ir pedagogų bendravimo principus, ugdymo aplinkų organizavimą bei įtraukiojo ugdymo praktikas. Didelis dėmesys buvo skiriamas individualių vaiko poreikių atpažinimui, socialinės integracijos stiprinimui ir emocinės gerovės užtikrinimui.</a:t>
            </a:r>
          </a:p>
          <a:p>
            <a:pPr algn="just"/>
            <a:r>
              <a:rPr lang="lt-LT" sz="3200" dirty="0">
                <a:solidFill>
                  <a:srgbClr val="222222"/>
                </a:solidFill>
                <a:latin typeface="Times New Roman" panose="02020603050405020304" pitchFamily="18" charset="0"/>
                <a:cs typeface="Times New Roman" panose="02020603050405020304" pitchFamily="18" charset="0"/>
              </a:rPr>
              <a:t> </a:t>
            </a:r>
            <a:endParaRPr lang="lt-LT" sz="3200" dirty="0"/>
          </a:p>
        </p:txBody>
      </p:sp>
      <p:pic>
        <p:nvPicPr>
          <p:cNvPr id="9" name="Paveikslėlis 8">
            <a:extLst>
              <a:ext uri="{FF2B5EF4-FFF2-40B4-BE49-F238E27FC236}">
                <a16:creationId xmlns:a16="http://schemas.microsoft.com/office/drawing/2014/main" id="{B79E7334-1E1B-403A-92EE-D6864B863EE4}"/>
              </a:ext>
            </a:extLst>
          </p:cNvPr>
          <p:cNvPicPr>
            <a:picLocks noChangeAspect="1"/>
          </p:cNvPicPr>
          <p:nvPr/>
        </p:nvPicPr>
        <p:blipFill>
          <a:blip r:embed="rId6"/>
          <a:stretch>
            <a:fillRect/>
          </a:stretch>
        </p:blipFill>
        <p:spPr>
          <a:xfrm>
            <a:off x="13731588" y="226640"/>
            <a:ext cx="4514850" cy="11715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39abf1dfa05_0_119"/>
          <p:cNvSpPr/>
          <p:nvPr/>
        </p:nvSpPr>
        <p:spPr>
          <a:xfrm>
            <a:off x="-182880" y="0"/>
            <a:ext cx="1847088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780" b="-770"/>
            </a:stretch>
          </a:blipFill>
          <a:ln>
            <a:noFill/>
          </a:ln>
        </p:spPr>
      </p:sp>
      <p:sp>
        <p:nvSpPr>
          <p:cNvPr id="191" name="Google Shape;191;g39abf1dfa05_0_119"/>
          <p:cNvSpPr/>
          <p:nvPr/>
        </p:nvSpPr>
        <p:spPr>
          <a:xfrm>
            <a:off x="15347843" y="-3420266"/>
            <a:ext cx="5568589" cy="7775011"/>
          </a:xfrm>
          <a:custGeom>
            <a:avLst/>
            <a:gdLst/>
            <a:ahLst/>
            <a:cxnLst/>
            <a:rect l="l" t="t" r="r" b="b"/>
            <a:pathLst>
              <a:path w="5568589" h="7775011" extrusionOk="0">
                <a:moveTo>
                  <a:pt x="0" y="0"/>
                </a:moveTo>
                <a:lnTo>
                  <a:pt x="5568589" y="0"/>
                </a:lnTo>
                <a:lnTo>
                  <a:pt x="5568589" y="7775011"/>
                </a:lnTo>
                <a:lnTo>
                  <a:pt x="0" y="7775011"/>
                </a:lnTo>
                <a:lnTo>
                  <a:pt x="0" y="0"/>
                </a:lnTo>
                <a:close/>
              </a:path>
            </a:pathLst>
          </a:custGeom>
          <a:blipFill rotWithShape="1">
            <a:blip r:embed="rId4">
              <a:alphaModFix/>
            </a:blip>
            <a:stretch>
              <a:fillRect/>
            </a:stretch>
          </a:blipFill>
          <a:ln>
            <a:noFill/>
          </a:ln>
        </p:spPr>
      </p:sp>
      <p:sp>
        <p:nvSpPr>
          <p:cNvPr id="192" name="Google Shape;192;g39abf1dfa05_0_119"/>
          <p:cNvSpPr/>
          <p:nvPr/>
        </p:nvSpPr>
        <p:spPr>
          <a:xfrm>
            <a:off x="1984389" y="1749194"/>
            <a:ext cx="5568589" cy="7775011"/>
          </a:xfrm>
          <a:custGeom>
            <a:avLst/>
            <a:gdLst/>
            <a:ahLst/>
            <a:cxnLst/>
            <a:rect l="l" t="t" r="r" b="b"/>
            <a:pathLst>
              <a:path w="5568589" h="7775011" extrusionOk="0">
                <a:moveTo>
                  <a:pt x="0" y="0"/>
                </a:moveTo>
                <a:lnTo>
                  <a:pt x="5568589" y="0"/>
                </a:lnTo>
                <a:lnTo>
                  <a:pt x="5568589" y="7775012"/>
                </a:lnTo>
                <a:lnTo>
                  <a:pt x="0" y="7775012"/>
                </a:lnTo>
                <a:lnTo>
                  <a:pt x="0" y="0"/>
                </a:lnTo>
                <a:close/>
              </a:path>
            </a:pathLst>
          </a:custGeom>
          <a:blipFill rotWithShape="1">
            <a:blip r:embed="rId4">
              <a:alphaModFix/>
            </a:blip>
            <a:stretch>
              <a:fillRect/>
            </a:stretch>
          </a:blipFill>
          <a:ln>
            <a:noFill/>
          </a:ln>
        </p:spPr>
      </p:sp>
      <p:sp>
        <p:nvSpPr>
          <p:cNvPr id="193" name="Google Shape;193;g39abf1dfa05_0_119"/>
          <p:cNvSpPr txBox="1"/>
          <p:nvPr/>
        </p:nvSpPr>
        <p:spPr>
          <a:xfrm>
            <a:off x="5385527" y="5432997"/>
            <a:ext cx="75168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a:p>
        </p:txBody>
      </p:sp>
      <p:pic>
        <p:nvPicPr>
          <p:cNvPr id="11" name="Paveikslėlis 10">
            <a:extLst>
              <a:ext uri="{FF2B5EF4-FFF2-40B4-BE49-F238E27FC236}">
                <a16:creationId xmlns:a16="http://schemas.microsoft.com/office/drawing/2014/main" id="{D833035F-C87E-49E0-8514-E3CD400B5D21}"/>
              </a:ext>
            </a:extLst>
          </p:cNvPr>
          <p:cNvPicPr>
            <a:picLocks noChangeAspect="1"/>
          </p:cNvPicPr>
          <p:nvPr/>
        </p:nvPicPr>
        <p:blipFill rotWithShape="1">
          <a:blip r:embed="rId5"/>
          <a:srcRect l="33313" r="16444"/>
          <a:stretch/>
        </p:blipFill>
        <p:spPr>
          <a:xfrm rot="5400000">
            <a:off x="1415017" y="-915643"/>
            <a:ext cx="5141010" cy="7674256"/>
          </a:xfrm>
          <a:prstGeom prst="rect">
            <a:avLst/>
          </a:prstGeom>
        </p:spPr>
      </p:pic>
      <p:pic>
        <p:nvPicPr>
          <p:cNvPr id="15" name="Paveikslėlis 14">
            <a:extLst>
              <a:ext uri="{FF2B5EF4-FFF2-40B4-BE49-F238E27FC236}">
                <a16:creationId xmlns:a16="http://schemas.microsoft.com/office/drawing/2014/main" id="{C902F005-79B1-4857-9883-501BDF521D93}"/>
              </a:ext>
            </a:extLst>
          </p:cNvPr>
          <p:cNvPicPr>
            <a:picLocks noChangeAspect="1"/>
          </p:cNvPicPr>
          <p:nvPr/>
        </p:nvPicPr>
        <p:blipFill>
          <a:blip r:embed="rId6"/>
          <a:stretch>
            <a:fillRect/>
          </a:stretch>
        </p:blipFill>
        <p:spPr>
          <a:xfrm rot="5400000">
            <a:off x="6766709" y="6147995"/>
            <a:ext cx="3915405" cy="2936554"/>
          </a:xfrm>
          <a:prstGeom prst="rect">
            <a:avLst/>
          </a:prstGeom>
        </p:spPr>
      </p:pic>
      <p:pic>
        <p:nvPicPr>
          <p:cNvPr id="17" name="Paveikslėlis 16">
            <a:extLst>
              <a:ext uri="{FF2B5EF4-FFF2-40B4-BE49-F238E27FC236}">
                <a16:creationId xmlns:a16="http://schemas.microsoft.com/office/drawing/2014/main" id="{D6685F6B-E551-4839-8E4B-F88FFF50B926}"/>
              </a:ext>
            </a:extLst>
          </p:cNvPr>
          <p:cNvPicPr>
            <a:picLocks noChangeAspect="1"/>
          </p:cNvPicPr>
          <p:nvPr/>
        </p:nvPicPr>
        <p:blipFill>
          <a:blip r:embed="rId7"/>
          <a:stretch>
            <a:fillRect/>
          </a:stretch>
        </p:blipFill>
        <p:spPr>
          <a:xfrm>
            <a:off x="759886" y="5736446"/>
            <a:ext cx="2878146" cy="3837528"/>
          </a:xfrm>
          <a:prstGeom prst="rect">
            <a:avLst/>
          </a:prstGeom>
        </p:spPr>
      </p:pic>
      <p:pic>
        <p:nvPicPr>
          <p:cNvPr id="19" name="Paveikslėlis 18">
            <a:extLst>
              <a:ext uri="{FF2B5EF4-FFF2-40B4-BE49-F238E27FC236}">
                <a16:creationId xmlns:a16="http://schemas.microsoft.com/office/drawing/2014/main" id="{ABE46EAD-BEE0-4073-BE55-4B020A56DD56}"/>
              </a:ext>
            </a:extLst>
          </p:cNvPr>
          <p:cNvPicPr>
            <a:picLocks noChangeAspect="1"/>
          </p:cNvPicPr>
          <p:nvPr/>
        </p:nvPicPr>
        <p:blipFill rotWithShape="1">
          <a:blip r:embed="rId8"/>
          <a:srcRect l="17374"/>
          <a:stretch/>
        </p:blipFill>
        <p:spPr>
          <a:xfrm rot="5400000">
            <a:off x="15009086" y="1592614"/>
            <a:ext cx="2238552" cy="2031953"/>
          </a:xfrm>
          <a:prstGeom prst="rect">
            <a:avLst/>
          </a:prstGeom>
        </p:spPr>
      </p:pic>
      <p:pic>
        <p:nvPicPr>
          <p:cNvPr id="21" name="Paveikslėlis 20">
            <a:extLst>
              <a:ext uri="{FF2B5EF4-FFF2-40B4-BE49-F238E27FC236}">
                <a16:creationId xmlns:a16="http://schemas.microsoft.com/office/drawing/2014/main" id="{5B236071-22CB-4E77-9790-601F9A75ADB4}"/>
              </a:ext>
            </a:extLst>
          </p:cNvPr>
          <p:cNvPicPr>
            <a:picLocks noChangeAspect="1"/>
          </p:cNvPicPr>
          <p:nvPr/>
        </p:nvPicPr>
        <p:blipFill rotWithShape="1">
          <a:blip r:embed="rId9"/>
          <a:srcRect t="23360"/>
          <a:stretch/>
        </p:blipFill>
        <p:spPr>
          <a:xfrm>
            <a:off x="8067720" y="350979"/>
            <a:ext cx="5866172" cy="3371885"/>
          </a:xfrm>
          <a:prstGeom prst="rect">
            <a:avLst/>
          </a:prstGeom>
        </p:spPr>
      </p:pic>
      <p:sp>
        <p:nvSpPr>
          <p:cNvPr id="22" name="TextBox 21">
            <a:extLst>
              <a:ext uri="{FF2B5EF4-FFF2-40B4-BE49-F238E27FC236}">
                <a16:creationId xmlns:a16="http://schemas.microsoft.com/office/drawing/2014/main" id="{5187C3B5-49F2-4A4D-8B6B-2568A40EE1BD}"/>
              </a:ext>
            </a:extLst>
          </p:cNvPr>
          <p:cNvSpPr txBox="1"/>
          <p:nvPr/>
        </p:nvSpPr>
        <p:spPr>
          <a:xfrm>
            <a:off x="8058107" y="3690134"/>
            <a:ext cx="9501645" cy="1908215"/>
          </a:xfrm>
          <a:prstGeom prst="rect">
            <a:avLst/>
          </a:prstGeom>
          <a:noFill/>
        </p:spPr>
        <p:txBody>
          <a:bodyPr wrap="square" rtlCol="0">
            <a:spAutoFit/>
          </a:bodyPr>
          <a:lstStyle/>
          <a:p>
            <a:pPr algn="ctr"/>
            <a:endParaRPr lang="lt-LT" sz="800" dirty="0">
              <a:solidFill>
                <a:schemeClr val="lt1"/>
              </a:solidFill>
            </a:endParaRPr>
          </a:p>
          <a:p>
            <a:pPr algn="just"/>
            <a:r>
              <a:rPr lang="lt-LT" sz="3200" dirty="0">
                <a:solidFill>
                  <a:schemeClr val="tx1"/>
                </a:solidFill>
                <a:latin typeface="Times New Roman" panose="02020603050405020304" pitchFamily="18" charset="0"/>
                <a:cs typeface="Times New Roman" panose="02020603050405020304" pitchFamily="18" charset="0"/>
              </a:rPr>
              <a:t>Apsilankymas Istituto Comprensivo Manicone-Fiorentino darželyje: ugdymo aplinkos, ir mokytojų bei vaikų bendravimo stebėjimas. </a:t>
            </a:r>
          </a:p>
          <a:p>
            <a:endParaRPr lang="lt-LT" dirty="0"/>
          </a:p>
        </p:txBody>
      </p:sp>
      <p:pic>
        <p:nvPicPr>
          <p:cNvPr id="4" name="Paveikslėlis 3">
            <a:extLst>
              <a:ext uri="{FF2B5EF4-FFF2-40B4-BE49-F238E27FC236}">
                <a16:creationId xmlns:a16="http://schemas.microsoft.com/office/drawing/2014/main" id="{FA5D3A87-3809-4045-ABA8-AF912516DD6C}"/>
              </a:ext>
            </a:extLst>
          </p:cNvPr>
          <p:cNvPicPr>
            <a:picLocks noChangeAspect="1"/>
          </p:cNvPicPr>
          <p:nvPr/>
        </p:nvPicPr>
        <p:blipFill>
          <a:blip r:embed="rId10"/>
          <a:stretch>
            <a:fillRect/>
          </a:stretch>
        </p:blipFill>
        <p:spPr>
          <a:xfrm>
            <a:off x="13826257" y="5598349"/>
            <a:ext cx="4125512" cy="3937275"/>
          </a:xfrm>
          <a:prstGeom prst="rect">
            <a:avLst/>
          </a:prstGeom>
        </p:spPr>
      </p:pic>
      <p:pic>
        <p:nvPicPr>
          <p:cNvPr id="5" name="Paveikslėlis 4">
            <a:extLst>
              <a:ext uri="{FF2B5EF4-FFF2-40B4-BE49-F238E27FC236}">
                <a16:creationId xmlns:a16="http://schemas.microsoft.com/office/drawing/2014/main" id="{E523478C-FB97-462F-885E-21AFBFFE3D30}"/>
              </a:ext>
            </a:extLst>
          </p:cNvPr>
          <p:cNvPicPr>
            <a:picLocks noChangeAspect="1"/>
          </p:cNvPicPr>
          <p:nvPr/>
        </p:nvPicPr>
        <p:blipFill>
          <a:blip r:embed="rId11"/>
          <a:stretch>
            <a:fillRect/>
          </a:stretch>
        </p:blipFill>
        <p:spPr>
          <a:xfrm>
            <a:off x="10534491" y="5636699"/>
            <a:ext cx="2949964" cy="3937275"/>
          </a:xfrm>
          <a:prstGeom prst="rect">
            <a:avLst/>
          </a:prstGeom>
        </p:spPr>
      </p:pic>
      <p:pic>
        <p:nvPicPr>
          <p:cNvPr id="6" name="Paveikslėlis 5">
            <a:extLst>
              <a:ext uri="{FF2B5EF4-FFF2-40B4-BE49-F238E27FC236}">
                <a16:creationId xmlns:a16="http://schemas.microsoft.com/office/drawing/2014/main" id="{C336C109-1312-4018-BCDF-58D620D40992}"/>
              </a:ext>
            </a:extLst>
          </p:cNvPr>
          <p:cNvPicPr>
            <a:picLocks noChangeAspect="1"/>
          </p:cNvPicPr>
          <p:nvPr/>
        </p:nvPicPr>
        <p:blipFill>
          <a:blip r:embed="rId12"/>
          <a:stretch>
            <a:fillRect/>
          </a:stretch>
        </p:blipFill>
        <p:spPr>
          <a:xfrm>
            <a:off x="4001374" y="5674299"/>
            <a:ext cx="2912958" cy="3883945"/>
          </a:xfrm>
          <a:prstGeom prst="rect">
            <a:avLst/>
          </a:prstGeom>
        </p:spPr>
      </p:pic>
      <p:pic>
        <p:nvPicPr>
          <p:cNvPr id="2" name="Paveikslėlis 1">
            <a:extLst>
              <a:ext uri="{FF2B5EF4-FFF2-40B4-BE49-F238E27FC236}">
                <a16:creationId xmlns:a16="http://schemas.microsoft.com/office/drawing/2014/main" id="{43D0E9D1-9EAE-4660-8F60-77E488E0DC5C}"/>
              </a:ext>
            </a:extLst>
          </p:cNvPr>
          <p:cNvPicPr>
            <a:picLocks noChangeAspect="1"/>
          </p:cNvPicPr>
          <p:nvPr/>
        </p:nvPicPr>
        <p:blipFill>
          <a:blip r:embed="rId13"/>
          <a:stretch>
            <a:fillRect/>
          </a:stretch>
        </p:blipFill>
        <p:spPr>
          <a:xfrm>
            <a:off x="13434241" y="350979"/>
            <a:ext cx="4517528" cy="117053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1692</TotalTime>
  <Words>876</Words>
  <Application>Microsoft Office PowerPoint</Application>
  <PresentationFormat>Pasirinktinai</PresentationFormat>
  <Paragraphs>34</Paragraphs>
  <Slides>18</Slides>
  <Notes>18</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18</vt:i4>
      </vt:variant>
    </vt:vector>
  </HeadingPairs>
  <TitlesOfParts>
    <vt:vector size="23" baseType="lpstr">
      <vt:lpstr>Arial</vt:lpstr>
      <vt:lpstr>Calibri</vt:lpstr>
      <vt:lpstr>Times New Roman</vt:lpstr>
      <vt:lpstr>Monda</vt:lpstr>
      <vt:lpstr>Office Theme</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Dell</dc:creator>
  <cp:lastModifiedBy>Dell</cp:lastModifiedBy>
  <cp:revision>52</cp:revision>
  <dcterms:created xsi:type="dcterms:W3CDTF">2006-08-16T00:00:00Z</dcterms:created>
  <dcterms:modified xsi:type="dcterms:W3CDTF">2026-06-17T10:00:48Z</dcterms:modified>
</cp:coreProperties>
</file>